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0" r:id="rId2"/>
    <p:sldId id="271" r:id="rId3"/>
    <p:sldId id="275" r:id="rId4"/>
    <p:sldId id="273" r:id="rId5"/>
    <p:sldId id="274" r:id="rId6"/>
    <p:sldId id="295" r:id="rId7"/>
    <p:sldId id="284" r:id="rId8"/>
    <p:sldId id="289" r:id="rId9"/>
    <p:sldId id="290" r:id="rId10"/>
    <p:sldId id="292" r:id="rId11"/>
    <p:sldId id="291" r:id="rId12"/>
    <p:sldId id="280" r:id="rId13"/>
    <p:sldId id="294" r:id="rId14"/>
    <p:sldId id="277" r:id="rId15"/>
    <p:sldId id="278" r:id="rId16"/>
    <p:sldId id="285" r:id="rId17"/>
    <p:sldId id="286" r:id="rId18"/>
    <p:sldId id="279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266" r:id="rId2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9">
          <p15:clr>
            <a:srgbClr val="A4A3A4"/>
          </p15:clr>
        </p15:guide>
        <p15:guide id="2" orient="horz" pos="713">
          <p15:clr>
            <a:srgbClr val="A4A3A4"/>
          </p15:clr>
        </p15:guide>
        <p15:guide id="3" orient="horz" pos="2981">
          <p15:clr>
            <a:srgbClr val="A4A3A4"/>
          </p15:clr>
        </p15:guide>
        <p15:guide id="4" pos="295">
          <p15:clr>
            <a:srgbClr val="A4A3A4"/>
          </p15:clr>
        </p15:guide>
        <p15:guide id="5" pos="5465">
          <p15:clr>
            <a:srgbClr val="A4A3A4"/>
          </p15:clr>
        </p15:guide>
        <p15:guide id="6" pos="249">
          <p15:clr>
            <a:srgbClr val="A4A3A4"/>
          </p15:clr>
        </p15:guide>
        <p15:guide id="7" pos="54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7774" autoAdjust="0"/>
  </p:normalViewPr>
  <p:slideViewPr>
    <p:cSldViewPr snapToObjects="1">
      <p:cViewPr>
        <p:scale>
          <a:sx n="100" d="100"/>
          <a:sy n="100" d="100"/>
        </p:scale>
        <p:origin x="-432" y="-30"/>
      </p:cViewPr>
      <p:guideLst>
        <p:guide orient="horz" pos="169"/>
        <p:guide orient="horz" pos="713"/>
        <p:guide orient="horz" pos="2981"/>
        <p:guide pos="295"/>
        <p:guide pos="5465"/>
        <p:guide pos="249"/>
        <p:guide pos="54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923FD-2CCE-4FB5-964B-97299AFCA2BE}" type="datetimeFigureOut">
              <a:rPr lang="zh-CN" altLang="en-US" smtClean="0"/>
              <a:pPr/>
              <a:t>2016-05-17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D9BB9-EF9D-4F48-92E2-3327F1D9338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842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科达的</a:t>
            </a:r>
            <a:r>
              <a:rPr lang="en-US" altLang="zh-CN" dirty="0" smtClean="0"/>
              <a:t>NVR</a:t>
            </a:r>
            <a:r>
              <a:rPr lang="zh-CN" altLang="en-US" dirty="0" smtClean="0"/>
              <a:t>，从</a:t>
            </a:r>
            <a:r>
              <a:rPr lang="en-US" altLang="zh-CN" dirty="0" smtClean="0"/>
              <a:t>1</a:t>
            </a:r>
            <a:r>
              <a:rPr lang="zh-CN" altLang="en-US" dirty="0" smtClean="0"/>
              <a:t>盘位到</a:t>
            </a:r>
            <a:r>
              <a:rPr lang="en-US" altLang="zh-CN" dirty="0" smtClean="0"/>
              <a:t>16</a:t>
            </a:r>
            <a:r>
              <a:rPr lang="zh-CN" altLang="en-US" dirty="0" smtClean="0"/>
              <a:t>盘位，从</a:t>
            </a:r>
            <a:r>
              <a:rPr lang="en-US" altLang="zh-CN" dirty="0" smtClean="0"/>
              <a:t>4</a:t>
            </a:r>
            <a:r>
              <a:rPr lang="zh-CN" altLang="en-US" dirty="0" smtClean="0"/>
              <a:t>路到</a:t>
            </a:r>
            <a:r>
              <a:rPr lang="en-US" altLang="zh-CN" dirty="0" smtClean="0"/>
              <a:t>128</a:t>
            </a:r>
            <a:r>
              <a:rPr lang="zh-CN" altLang="en-US" dirty="0" smtClean="0"/>
              <a:t>路，各种类型的</a:t>
            </a:r>
            <a:r>
              <a:rPr lang="en-US" altLang="zh-CN" dirty="0" smtClean="0"/>
              <a:t>NVR</a:t>
            </a:r>
            <a:r>
              <a:rPr lang="zh-CN" altLang="en-US" dirty="0" smtClean="0"/>
              <a:t>产品，一应俱全。大家也许会说，盘位不是业内最多，路数也不是业内最大的，那么科达的</a:t>
            </a:r>
            <a:r>
              <a:rPr lang="en-US" altLang="zh-CN" dirty="0" smtClean="0"/>
              <a:t>NVR</a:t>
            </a:r>
            <a:r>
              <a:rPr lang="zh-CN" altLang="en-US" dirty="0" smtClean="0"/>
              <a:t>领先性体现在哪儿呢？科达在业内首推</a:t>
            </a:r>
            <a:r>
              <a:rPr lang="en-US" altLang="zh-CN" dirty="0" smtClean="0"/>
              <a:t>NVR</a:t>
            </a:r>
            <a:r>
              <a:rPr lang="zh-CN" altLang="en-US" dirty="0" smtClean="0"/>
              <a:t>，一向不去拼路数、拼盘位，做简单的加法。我们赋予</a:t>
            </a:r>
            <a:r>
              <a:rPr lang="en-US" altLang="zh-CN" dirty="0" smtClean="0"/>
              <a:t>NVR</a:t>
            </a:r>
            <a:r>
              <a:rPr lang="zh-CN" altLang="en-US" dirty="0" smtClean="0"/>
              <a:t>更多的媒体处理功能，包括智能、图像拼接和</a:t>
            </a:r>
            <a:r>
              <a:rPr lang="en-US" altLang="zh-CN" dirty="0" smtClean="0"/>
              <a:t>4K</a:t>
            </a:r>
            <a:r>
              <a:rPr lang="zh-CN" altLang="en-US" dirty="0" smtClean="0"/>
              <a:t>。这点在后面我们会详细展开讲。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2D519-67A8-477D-82A6-DEB1652E625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936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NVR2881</a:t>
            </a:r>
            <a:r>
              <a:rPr lang="zh-CN" altLang="en-US" dirty="0" smtClean="0"/>
              <a:t>，它融合了科达最顶尖的图像处理和智能分析技术，它刷新了业内</a:t>
            </a:r>
            <a:r>
              <a:rPr lang="en-US" altLang="zh-CN" dirty="0" smtClean="0"/>
              <a:t>NVR</a:t>
            </a:r>
            <a:r>
              <a:rPr lang="zh-CN" altLang="en-US" dirty="0" smtClean="0"/>
              <a:t>的制高点，请大家多多关注。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2D519-67A8-477D-82A6-DEB1652E6255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408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副标题 2"/>
          <p:cNvSpPr>
            <a:spLocks noGrp="1"/>
          </p:cNvSpPr>
          <p:nvPr>
            <p:ph type="subTitle" idx="13"/>
          </p:nvPr>
        </p:nvSpPr>
        <p:spPr>
          <a:xfrm>
            <a:off x="2109339" y="3158091"/>
            <a:ext cx="43348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lang="zh-CN" altLang="en-US" sz="1600" b="1" dirty="0">
                <a:solidFill>
                  <a:srgbClr val="0070C0"/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9339" y="2655983"/>
            <a:ext cx="4978896" cy="430887"/>
          </a:xfr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 algn="l">
              <a:defRPr lang="zh-CN" altLang="en-US" sz="2800" b="1" dirty="0">
                <a:solidFill>
                  <a:srgbClr val="0070C0"/>
                </a:solidFill>
                <a:latin typeface="+mj-ea"/>
                <a:cs typeface="+mn-cs"/>
              </a:defRPr>
            </a:lvl1pPr>
          </a:lstStyle>
          <a:p>
            <a:pPr marL="0" lvl="0" algn="l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283968" y="915566"/>
            <a:ext cx="4860032" cy="143057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2706834" y="915566"/>
            <a:ext cx="1497654" cy="14305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3" descr="E:\科达VI\科达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894" y="4567659"/>
            <a:ext cx="1100461" cy="15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E:\平安城市\“科达平安城市解决方案”文件夹928\Links\Nipic_8952533_20130731142323512000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339" y="915567"/>
            <a:ext cx="2146054" cy="143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占位符 3"/>
          <p:cNvSpPr>
            <a:spLocks noGrp="1"/>
          </p:cNvSpPr>
          <p:nvPr>
            <p:ph type="body" sz="half" idx="2"/>
          </p:nvPr>
        </p:nvSpPr>
        <p:spPr>
          <a:xfrm>
            <a:off x="3999118" y="1361085"/>
            <a:ext cx="338119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800" b="1" smtClean="0">
                <a:latin typeface="+mn-ea"/>
              </a:defRPr>
            </a:lvl1pPr>
          </a:lstStyle>
          <a:p>
            <a:pPr marL="0"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3"/>
          </p:nvPr>
        </p:nvSpPr>
        <p:spPr>
          <a:xfrm>
            <a:off x="3999118" y="1908813"/>
            <a:ext cx="338119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400" smtClean="0">
                <a:latin typeface="+mn-ea"/>
              </a:defRPr>
            </a:lvl1pPr>
          </a:lstStyle>
          <a:p>
            <a:pPr marL="0"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14"/>
          </p:nvPr>
        </p:nvSpPr>
        <p:spPr>
          <a:xfrm>
            <a:off x="3999118" y="2394985"/>
            <a:ext cx="338119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400" smtClean="0">
                <a:latin typeface="+mn-ea"/>
              </a:defRPr>
            </a:lvl1pPr>
          </a:lstStyle>
          <a:p>
            <a:pPr marL="0"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 5"/>
          <p:cNvSpPr txBox="1"/>
          <p:nvPr userDrawn="1"/>
        </p:nvSpPr>
        <p:spPr>
          <a:xfrm>
            <a:off x="467544" y="1203598"/>
            <a:ext cx="3402378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500" dirty="0" smtClean="0">
                <a:solidFill>
                  <a:srgbClr val="0070C0"/>
                </a:solidFill>
                <a:latin typeface="+mn-ea"/>
              </a:rPr>
              <a:t>Contents</a:t>
            </a:r>
            <a:endParaRPr lang="zh-CN" altLang="en-US" sz="4500" dirty="0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直接连接符 6"/>
          <p:cNvCxnSpPr>
            <a:endCxn id="11" idx="0"/>
          </p:cNvCxnSpPr>
          <p:nvPr userDrawn="1"/>
        </p:nvCxnSpPr>
        <p:spPr>
          <a:xfrm rot="5400000">
            <a:off x="3258418" y="1968662"/>
            <a:ext cx="968329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675082" y="1471713"/>
            <a:ext cx="135000" cy="135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75082" y="1962270"/>
            <a:ext cx="135000" cy="135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675082" y="2452827"/>
            <a:ext cx="135000" cy="135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  <a:latin typeface="造字工房悦黑体验版纤细体" pitchFamily="50" charset="-122"/>
              <a:ea typeface="造字工房悦黑体验版纤细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389186" y="267450"/>
            <a:ext cx="64087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0" rIns="90000" bIns="0">
            <a:spAutoFit/>
          </a:bodyPr>
          <a:lstStyle>
            <a:lvl1pPr algn="l">
              <a:defRPr lang="zh-CN" altLang="en-US" sz="2400" b="1">
                <a:latin typeface="+mj-ea"/>
                <a:cs typeface="+mn-cs"/>
              </a:defRPr>
            </a:lvl1pPr>
          </a:lstStyle>
          <a:p>
            <a:pPr marL="0" lvl="0" algn="l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Picture 2" descr="E:\科达VI\科达灰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62" y="311730"/>
            <a:ext cx="1013438" cy="14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0" y="5101590"/>
            <a:ext cx="7351938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7378420" y="5101590"/>
            <a:ext cx="176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占位符 3"/>
          <p:cNvSpPr>
            <a:spLocks noGrp="1"/>
          </p:cNvSpPr>
          <p:nvPr>
            <p:ph type="body" sz="half" idx="13"/>
          </p:nvPr>
        </p:nvSpPr>
        <p:spPr>
          <a:xfrm>
            <a:off x="395288" y="1131888"/>
            <a:ext cx="827641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lvl1pPr marL="0" indent="0" algn="l">
              <a:buNone/>
              <a:defRPr lang="zh-CN" altLang="en-US" sz="1200" smtClean="0">
                <a:latin typeface="+mn-ea"/>
              </a:defRPr>
            </a:lvl1pPr>
          </a:lstStyle>
          <a:p>
            <a:pPr marL="0"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5286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406027" y="2382795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www.kedacom.com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051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507987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13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rot="5400000">
            <a:off x="144465" y="306389"/>
            <a:ext cx="611187" cy="1587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rot="5400000">
            <a:off x="331789" y="179388"/>
            <a:ext cx="360363" cy="158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507987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727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ls\Desktop\元素设计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735" y="195263"/>
            <a:ext cx="733977" cy="32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5101590"/>
            <a:ext cx="7351938" cy="45719"/>
          </a:xfrm>
          <a:prstGeom prst="rect">
            <a:avLst/>
          </a:prstGeom>
          <a:solidFill>
            <a:srgbClr val="AAC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7378420" y="5101590"/>
            <a:ext cx="1764000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E:\科达VI\科达灰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683" y="4876006"/>
            <a:ext cx="720080" cy="9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029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7" Type="http://schemas.openxmlformats.org/officeDocument/2006/relationships/image" Target="../media/image7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7.jpeg"/><Relationship Id="rId9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50.jpg"/><Relationship Id="rId12" Type="http://schemas.openxmlformats.org/officeDocument/2006/relationships/image" Target="../media/image6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9.jpeg"/><Relationship Id="rId5" Type="http://schemas.microsoft.com/office/2007/relationships/hdphoto" Target="../media/hdphoto3.wdp"/><Relationship Id="rId10" Type="http://schemas.openxmlformats.org/officeDocument/2006/relationships/image" Target="../media/image58.jpeg"/><Relationship Id="rId4" Type="http://schemas.openxmlformats.org/officeDocument/2006/relationships/image" Target="../media/image54.png"/><Relationship Id="rId9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NVR</a:t>
            </a:r>
            <a:r>
              <a:rPr lang="zh-CN" altLang="en-US" dirty="0" smtClean="0"/>
              <a:t>基础知识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监控产品线市场部产品推广组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49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录像回放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414493" y="771550"/>
            <a:ext cx="8342972" cy="8676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NVR</a:t>
            </a:r>
            <a:r>
              <a:rPr lang="zh-CN" altLang="en-US" dirty="0"/>
              <a:t>支持录像本地回放、录像远程回放；录像回放时支持</a:t>
            </a:r>
            <a:r>
              <a:rPr lang="zh-CN" altLang="en-US" dirty="0" smtClean="0"/>
              <a:t>播放、停止、拖拉定位等</a:t>
            </a:r>
            <a:r>
              <a:rPr lang="zh-CN" altLang="en-US" dirty="0"/>
              <a:t>功能</a:t>
            </a:r>
            <a:r>
              <a:rPr lang="zh-CN" altLang="en-US" dirty="0" smtClean="0"/>
              <a:t>控制。</a:t>
            </a:r>
            <a:r>
              <a:rPr lang="en-US" altLang="zh-CN" dirty="0" smtClean="0"/>
              <a:t>NVR</a:t>
            </a:r>
            <a:r>
              <a:rPr lang="zh-CN" altLang="en-US" dirty="0" smtClean="0"/>
              <a:t>支持录像检索时间的图像化界面，支持通道过滤、输入监控点名称的首字符即可快速找到监控点；可将</a:t>
            </a:r>
            <a:r>
              <a:rPr lang="zh-CN" altLang="en-US" dirty="0"/>
              <a:t>同一段录像切成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9</a:t>
            </a:r>
            <a:r>
              <a:rPr lang="zh-CN" altLang="en-US" dirty="0"/>
              <a:t>、</a:t>
            </a:r>
            <a:r>
              <a:rPr lang="en-US" altLang="zh-CN" dirty="0"/>
              <a:t>16</a:t>
            </a:r>
            <a:r>
              <a:rPr lang="zh-CN" altLang="en-US" dirty="0"/>
              <a:t>段同时进行回放，可以帮助我们迅速找到事件发生的具体时间</a:t>
            </a:r>
            <a:r>
              <a:rPr lang="zh-CN" altLang="en-US" dirty="0" smtClean="0"/>
              <a:t>点。智能</a:t>
            </a:r>
            <a:r>
              <a:rPr lang="en-US" altLang="zh-CN" dirty="0" smtClean="0"/>
              <a:t>NVR</a:t>
            </a:r>
            <a:r>
              <a:rPr lang="zh-CN" altLang="en-US" dirty="0" smtClean="0"/>
              <a:t>还支持录像摘要功能，大大降低查看录像的效率。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42" y="1773928"/>
            <a:ext cx="5450966" cy="3134707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423759" y="3956093"/>
            <a:ext cx="86409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860032" y="3956093"/>
            <a:ext cx="86409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84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圆角矩形 33"/>
          <p:cNvSpPr/>
          <p:nvPr/>
        </p:nvSpPr>
        <p:spPr bwMode="auto">
          <a:xfrm>
            <a:off x="539552" y="1824223"/>
            <a:ext cx="8064896" cy="305178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B2C1DB">
                <a:shade val="95000"/>
                <a:satMod val="105000"/>
              </a:srgbClr>
            </a:solidFill>
            <a:prstDash val="dash"/>
            <a:headEnd type="none" w="med" len="med"/>
            <a:tailEnd type="none" w="med" len="med"/>
          </a:ln>
          <a:effectLst>
            <a:outerShdw blurRad="50800" dist="38100" dir="7200000" sx="101000" sy="101000" algn="tl" rotWithShape="0">
              <a:srgbClr val="1F497D">
                <a:lumMod val="60000"/>
                <a:lumOff val="40000"/>
                <a:alpha val="40000"/>
              </a:srgbClr>
            </a:outerShdw>
          </a:effectLst>
        </p:spPr>
        <p:txBody>
          <a:bodyPr wrap="none" lIns="91434" tIns="45717" rIns="91434" bIns="4571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417" y="4289777"/>
            <a:ext cx="1225185" cy="53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存储能力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398712" y="750560"/>
            <a:ext cx="8289336" cy="9002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录像存储是</a:t>
            </a:r>
            <a:r>
              <a:rPr lang="en-US" altLang="zh-CN" dirty="0"/>
              <a:t>NVR</a:t>
            </a:r>
            <a:r>
              <a:rPr lang="zh-CN" altLang="en-US" dirty="0"/>
              <a:t>最基本的</a:t>
            </a:r>
            <a:r>
              <a:rPr lang="zh-CN" altLang="en-US" dirty="0" smtClean="0"/>
              <a:t>功能，</a:t>
            </a:r>
            <a:r>
              <a:rPr lang="zh-CN" altLang="en-US" dirty="0"/>
              <a:t>在接入数量较多的情况下，</a:t>
            </a:r>
            <a:r>
              <a:rPr lang="en-US" altLang="zh-CN" dirty="0"/>
              <a:t>NVR</a:t>
            </a:r>
            <a:r>
              <a:rPr lang="zh-CN" altLang="en-US" dirty="0"/>
              <a:t>本身就要考虑海量存储问题，因此有</a:t>
            </a:r>
            <a:r>
              <a:rPr lang="zh-CN" altLang="en-US" dirty="0" smtClean="0"/>
              <a:t>支持</a:t>
            </a:r>
            <a:r>
              <a:rPr lang="en-US" altLang="zh-CN" dirty="0" smtClean="0"/>
              <a:t>1/2/4/8/16</a:t>
            </a:r>
            <a:r>
              <a:rPr lang="zh-CN" altLang="en-US" dirty="0" smtClean="0"/>
              <a:t>等</a:t>
            </a:r>
            <a:r>
              <a:rPr lang="zh-CN" altLang="en-US" dirty="0"/>
              <a:t>不同数量盘位的</a:t>
            </a:r>
            <a:r>
              <a:rPr lang="en-US" altLang="zh-CN" dirty="0"/>
              <a:t>NVR</a:t>
            </a:r>
            <a:r>
              <a:rPr lang="zh-CN" altLang="en-US" dirty="0" smtClean="0"/>
              <a:t>产品。</a:t>
            </a:r>
            <a:r>
              <a:rPr lang="en-US" altLang="zh-CN" dirty="0"/>
              <a:t>NVR</a:t>
            </a:r>
            <a:r>
              <a:rPr lang="zh-CN" altLang="en-US" dirty="0"/>
              <a:t>目前主流的是监控级硬盘</a:t>
            </a:r>
            <a:r>
              <a:rPr lang="zh-CN" altLang="en-US" dirty="0" smtClean="0"/>
              <a:t>，</a:t>
            </a:r>
            <a:r>
              <a:rPr lang="zh-CN" altLang="en-US" dirty="0"/>
              <a:t>性价</a:t>
            </a:r>
            <a:r>
              <a:rPr lang="zh-CN" altLang="en-US" dirty="0" smtClean="0"/>
              <a:t>比高，企业级硬盘推荐</a:t>
            </a:r>
            <a:r>
              <a:rPr lang="zh-CN" altLang="en-US" dirty="0"/>
              <a:t>在做</a:t>
            </a:r>
            <a:r>
              <a:rPr lang="en-US" altLang="zh-CN" dirty="0"/>
              <a:t>RAID</a:t>
            </a:r>
            <a:r>
              <a:rPr lang="zh-CN" altLang="en-US" dirty="0"/>
              <a:t>时使用</a:t>
            </a:r>
            <a:r>
              <a:rPr lang="zh-CN" altLang="en-US" dirty="0" smtClean="0"/>
              <a:t>。以</a:t>
            </a:r>
            <a:r>
              <a:rPr lang="en-US" altLang="zh-CN" dirty="0" smtClean="0"/>
              <a:t>SATA</a:t>
            </a:r>
            <a:r>
              <a:rPr lang="zh-CN" altLang="en-US" dirty="0" smtClean="0"/>
              <a:t>等</a:t>
            </a:r>
            <a:r>
              <a:rPr lang="zh-CN" altLang="en-US" dirty="0"/>
              <a:t>企业级品质的硬盘为</a:t>
            </a:r>
            <a:r>
              <a:rPr lang="zh-CN" altLang="en-US" dirty="0" smtClean="0"/>
              <a:t>标准的</a:t>
            </a:r>
            <a:r>
              <a:rPr lang="en-US" altLang="zh-CN" dirty="0" smtClean="0"/>
              <a:t>NVR</a:t>
            </a:r>
            <a:r>
              <a:rPr lang="zh-CN" altLang="en-US" dirty="0" smtClean="0"/>
              <a:t>，在</a:t>
            </a:r>
            <a:r>
              <a:rPr lang="zh-CN" altLang="en-US" dirty="0"/>
              <a:t>磁盘</a:t>
            </a:r>
            <a:r>
              <a:rPr lang="zh-CN" altLang="en-US" dirty="0" smtClean="0"/>
              <a:t>稳定性、可靠性</a:t>
            </a:r>
            <a:r>
              <a:rPr lang="zh-CN" altLang="en-US" dirty="0"/>
              <a:t>方面</a:t>
            </a:r>
            <a:r>
              <a:rPr lang="zh-CN" altLang="en-US" dirty="0" smtClean="0"/>
              <a:t>都更</a:t>
            </a:r>
            <a:r>
              <a:rPr lang="zh-CN" altLang="en-US" dirty="0"/>
              <a:t>有保证</a:t>
            </a:r>
            <a:r>
              <a:rPr lang="zh-CN" altLang="en-US" dirty="0" smtClean="0"/>
              <a:t>。支持</a:t>
            </a:r>
            <a:r>
              <a:rPr lang="zh-CN" altLang="en-US" dirty="0"/>
              <a:t>热插</a:t>
            </a:r>
            <a:r>
              <a:rPr lang="zh-CN" altLang="en-US" dirty="0" smtClean="0"/>
              <a:t>拔的</a:t>
            </a:r>
            <a:r>
              <a:rPr lang="en-US" altLang="zh-CN" dirty="0" smtClean="0"/>
              <a:t>NVR</a:t>
            </a:r>
            <a:r>
              <a:rPr lang="zh-CN" altLang="en-US" dirty="0" smtClean="0"/>
              <a:t>，更有利于</a:t>
            </a:r>
            <a:r>
              <a:rPr lang="zh-CN" altLang="en-US" dirty="0"/>
              <a:t>硬盘的更换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Picture 5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35" y="2958507"/>
            <a:ext cx="3159513" cy="1386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65" y="3305466"/>
            <a:ext cx="1058733" cy="26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5" y="3305466"/>
            <a:ext cx="1058733" cy="26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11"/>
          <p:cNvSpPr>
            <a:spLocks noChangeArrowheads="1"/>
          </p:cNvSpPr>
          <p:nvPr/>
        </p:nvSpPr>
        <p:spPr bwMode="auto">
          <a:xfrm flipH="1">
            <a:off x="6846115" y="2082077"/>
            <a:ext cx="967198" cy="990600"/>
          </a:xfrm>
          <a:prstGeom prst="ellips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 sz="1100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3758857" y="3039127"/>
            <a:ext cx="62709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硬盘 </a:t>
            </a:r>
            <a:r>
              <a:rPr lang="en-US" altLang="zh-CN" dirty="0"/>
              <a:t>0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4713231" y="2985441"/>
            <a:ext cx="62709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硬盘 </a:t>
            </a:r>
            <a:r>
              <a:rPr lang="en-US" altLang="zh-CN" dirty="0"/>
              <a:t>1</a:t>
            </a: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665" y="3691845"/>
            <a:ext cx="1058733" cy="26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3259174" y="3961172"/>
            <a:ext cx="62709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硬盘 </a:t>
            </a:r>
            <a:r>
              <a:rPr lang="en-US" altLang="zh-CN" dirty="0"/>
              <a:t>2</a:t>
            </a:r>
          </a:p>
        </p:txBody>
      </p:sp>
      <p:pic>
        <p:nvPicPr>
          <p:cNvPr id="15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865" y="3691845"/>
            <a:ext cx="1058733" cy="26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36"/>
          <p:cNvSpPr txBox="1">
            <a:spLocks noChangeArrowheads="1"/>
          </p:cNvSpPr>
          <p:nvPr/>
        </p:nvSpPr>
        <p:spPr bwMode="auto">
          <a:xfrm>
            <a:off x="4491074" y="3989401"/>
            <a:ext cx="62709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硬盘 </a:t>
            </a:r>
            <a:r>
              <a:rPr lang="en-US" altLang="zh-CN" dirty="0"/>
              <a:t>3</a:t>
            </a:r>
          </a:p>
        </p:txBody>
      </p:sp>
      <p:sp>
        <p:nvSpPr>
          <p:cNvPr id="17" name="Oval 38"/>
          <p:cNvSpPr>
            <a:spLocks noChangeArrowheads="1"/>
          </p:cNvSpPr>
          <p:nvPr/>
        </p:nvSpPr>
        <p:spPr bwMode="auto">
          <a:xfrm flipH="1">
            <a:off x="1333203" y="2232975"/>
            <a:ext cx="965272" cy="990600"/>
          </a:xfrm>
          <a:prstGeom prst="ellipse">
            <a:avLst/>
          </a:prstGeom>
          <a:noFill/>
          <a:ln w="9525" algn="ctr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zh-CN" altLang="en-US" sz="1100"/>
          </a:p>
        </p:txBody>
      </p:sp>
      <p:sp>
        <p:nvSpPr>
          <p:cNvPr id="19" name="AutoShape 47"/>
          <p:cNvSpPr>
            <a:spLocks noChangeArrowheads="1"/>
          </p:cNvSpPr>
          <p:nvPr/>
        </p:nvSpPr>
        <p:spPr bwMode="auto">
          <a:xfrm rot="2598322">
            <a:off x="2139636" y="3152381"/>
            <a:ext cx="758981" cy="330201"/>
          </a:xfrm>
          <a:prstGeom prst="notchedRightArrow">
            <a:avLst>
              <a:gd name="adj1" fmla="val 50000"/>
              <a:gd name="adj2" fmla="val 58854"/>
            </a:avLst>
          </a:prstGeom>
          <a:gradFill rotWithShape="1">
            <a:gsLst>
              <a:gs pos="0">
                <a:srgbClr val="CCECFF"/>
              </a:gs>
              <a:gs pos="100000">
                <a:schemeClr val="accent1">
                  <a:alpha val="56000"/>
                </a:scheme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 sz="1100"/>
          </a:p>
        </p:txBody>
      </p:sp>
      <p:sp>
        <p:nvSpPr>
          <p:cNvPr id="20" name="AutoShape 48"/>
          <p:cNvSpPr>
            <a:spLocks noChangeArrowheads="1"/>
          </p:cNvSpPr>
          <p:nvPr/>
        </p:nvSpPr>
        <p:spPr bwMode="auto">
          <a:xfrm rot="4833320">
            <a:off x="3255354" y="2496374"/>
            <a:ext cx="700299" cy="322399"/>
          </a:xfrm>
          <a:prstGeom prst="notchedRightArrow">
            <a:avLst>
              <a:gd name="adj1" fmla="val 50000"/>
              <a:gd name="adj2" fmla="val 53021"/>
            </a:avLst>
          </a:prstGeom>
          <a:gradFill rotWithShape="1">
            <a:gsLst>
              <a:gs pos="0">
                <a:schemeClr val="accent1">
                  <a:alpha val="56000"/>
                </a:schemeClr>
              </a:gs>
              <a:gs pos="100000">
                <a:srgbClr val="CCEC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 sz="1100"/>
          </a:p>
        </p:txBody>
      </p:sp>
      <p:sp>
        <p:nvSpPr>
          <p:cNvPr id="21" name="AutoShape 49"/>
          <p:cNvSpPr>
            <a:spLocks noChangeArrowheads="1"/>
          </p:cNvSpPr>
          <p:nvPr/>
        </p:nvSpPr>
        <p:spPr bwMode="auto">
          <a:xfrm rot="6130712">
            <a:off x="4910454" y="2463814"/>
            <a:ext cx="634259" cy="322399"/>
          </a:xfrm>
          <a:prstGeom prst="notchedRightArrow">
            <a:avLst>
              <a:gd name="adj1" fmla="val 50000"/>
              <a:gd name="adj2" fmla="val 48021"/>
            </a:avLst>
          </a:prstGeom>
          <a:gradFill rotWithShape="1">
            <a:gsLst>
              <a:gs pos="0">
                <a:srgbClr val="CCECFF"/>
              </a:gs>
              <a:gs pos="100000">
                <a:schemeClr val="accent1">
                  <a:alpha val="56000"/>
                </a:scheme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 sz="1100"/>
          </a:p>
        </p:txBody>
      </p:sp>
      <p:sp>
        <p:nvSpPr>
          <p:cNvPr id="22" name="AutoShape 50"/>
          <p:cNvSpPr>
            <a:spLocks noChangeArrowheads="1"/>
          </p:cNvSpPr>
          <p:nvPr/>
        </p:nvSpPr>
        <p:spPr bwMode="auto">
          <a:xfrm rot="8256258">
            <a:off x="6133333" y="2836945"/>
            <a:ext cx="748234" cy="330200"/>
          </a:xfrm>
          <a:prstGeom prst="notchedRightArrow">
            <a:avLst>
              <a:gd name="adj1" fmla="val 50000"/>
              <a:gd name="adj2" fmla="val 58021"/>
            </a:avLst>
          </a:prstGeom>
          <a:gradFill rotWithShape="1">
            <a:gsLst>
              <a:gs pos="0">
                <a:srgbClr val="CCECFF"/>
              </a:gs>
              <a:gs pos="100000">
                <a:schemeClr val="accent1">
                  <a:alpha val="56000"/>
                </a:scheme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en-US" sz="1100"/>
          </a:p>
        </p:txBody>
      </p:sp>
      <p:sp>
        <p:nvSpPr>
          <p:cNvPr id="25" name="AutoShape 13"/>
          <p:cNvSpPr>
            <a:spLocks noChangeArrowheads="1"/>
          </p:cNvSpPr>
          <p:nvPr/>
        </p:nvSpPr>
        <p:spPr bwMode="auto">
          <a:xfrm rot="16200000">
            <a:off x="5669937" y="4025607"/>
            <a:ext cx="396748" cy="386879"/>
          </a:xfrm>
          <a:prstGeom prst="lef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chemeClr val="accent1"/>
              </a:gs>
              <a:gs pos="100000">
                <a:srgbClr val="66CCFF">
                  <a:alpha val="56000"/>
                </a:srgbClr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/>
          <a:p>
            <a:pPr algn="ctr"/>
            <a:endParaRPr lang="zh-CN" altLang="zh-CN" sz="1100"/>
          </a:p>
        </p:txBody>
      </p:sp>
      <p:sp>
        <p:nvSpPr>
          <p:cNvPr id="26" name="Text Box 55"/>
          <p:cNvSpPr txBox="1">
            <a:spLocks noChangeArrowheads="1"/>
          </p:cNvSpPr>
          <p:nvPr/>
        </p:nvSpPr>
        <p:spPr bwMode="auto">
          <a:xfrm>
            <a:off x="1954214" y="3162441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录像</a:t>
            </a:r>
          </a:p>
        </p:txBody>
      </p:sp>
      <p:sp>
        <p:nvSpPr>
          <p:cNvPr id="27" name="Text Box 56"/>
          <p:cNvSpPr txBox="1">
            <a:spLocks noChangeArrowheads="1"/>
          </p:cNvSpPr>
          <p:nvPr/>
        </p:nvSpPr>
        <p:spPr bwMode="auto">
          <a:xfrm>
            <a:off x="3080866" y="245887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录像</a:t>
            </a:r>
          </a:p>
        </p:txBody>
      </p:sp>
      <p:sp>
        <p:nvSpPr>
          <p:cNvPr id="29" name="Text Box 58"/>
          <p:cNvSpPr txBox="1">
            <a:spLocks noChangeArrowheads="1"/>
          </p:cNvSpPr>
          <p:nvPr/>
        </p:nvSpPr>
        <p:spPr bwMode="auto">
          <a:xfrm>
            <a:off x="6073068" y="268747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录像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25" y="2515393"/>
            <a:ext cx="629702" cy="54972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55149" y="2387406"/>
            <a:ext cx="579760" cy="470048"/>
          </a:xfrm>
          <a:prstGeom prst="rect">
            <a:avLst/>
          </a:prstGeom>
        </p:spPr>
      </p:pic>
      <p:pic>
        <p:nvPicPr>
          <p:cNvPr id="35" name="Picture 3" descr="IPC123-AN200万高清低照度枪型网络摄像机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31" y="1874752"/>
            <a:ext cx="1170238" cy="64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 descr="IPC123-AN200万高清低照度枪型网络摄像机-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388" y="1880535"/>
            <a:ext cx="1170238" cy="64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245316" y="2412612"/>
            <a:ext cx="30970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391732" y="3712402"/>
            <a:ext cx="309700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8" name="Text Box 57"/>
          <p:cNvSpPr txBox="1">
            <a:spLocks noChangeArrowheads="1"/>
          </p:cNvSpPr>
          <p:nvPr/>
        </p:nvSpPr>
        <p:spPr bwMode="auto">
          <a:xfrm>
            <a:off x="4750155" y="242738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zh-CN" altLang="en-US" dirty="0"/>
              <a:t>录像</a:t>
            </a:r>
          </a:p>
        </p:txBody>
      </p:sp>
    </p:spTree>
    <p:extLst>
      <p:ext uri="{BB962C8B-B14F-4D97-AF65-F5344CB8AC3E}">
        <p14:creationId xmlns:p14="http://schemas.microsoft.com/office/powerpoint/2010/main" val="17552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186" y="267450"/>
            <a:ext cx="6408712" cy="369332"/>
          </a:xfrm>
        </p:spPr>
        <p:txBody>
          <a:bodyPr/>
          <a:lstStyle/>
          <a:p>
            <a:r>
              <a:rPr lang="en-US" altLang="zh-CN" dirty="0" smtClean="0"/>
              <a:t>RAID—</a:t>
            </a:r>
            <a:r>
              <a:rPr lang="zh-CN" altLang="en-US" dirty="0" smtClean="0"/>
              <a:t>高端录像安全性技术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395288" y="816555"/>
            <a:ext cx="8353176" cy="1181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RAID</a:t>
            </a:r>
            <a:r>
              <a:rPr lang="zh-CN" altLang="en-US" dirty="0"/>
              <a:t>：</a:t>
            </a:r>
            <a:r>
              <a:rPr lang="en-US" altLang="zh-CN" dirty="0"/>
              <a:t>Redundant Array of Independent Disk</a:t>
            </a:r>
            <a:r>
              <a:rPr lang="zh-CN" altLang="en-US" dirty="0"/>
              <a:t>，即独立冗余磁盘阵列。主要实现将</a:t>
            </a:r>
            <a:r>
              <a:rPr lang="en-US" altLang="zh-CN" dirty="0"/>
              <a:t>N</a:t>
            </a:r>
            <a:r>
              <a:rPr lang="zh-CN" altLang="en-US" dirty="0"/>
              <a:t>台磁盘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RAID</a:t>
            </a:r>
            <a:r>
              <a:rPr lang="zh-CN" altLang="en-US" dirty="0" smtClean="0"/>
              <a:t>控制器</a:t>
            </a:r>
            <a:r>
              <a:rPr lang="zh-CN" altLang="en-US" dirty="0"/>
              <a:t>（包括软件控制器和硬件控制器）结合成虚拟单台大容量的磁盘使用。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RAID5</a:t>
            </a:r>
            <a:r>
              <a:rPr lang="zh-CN" altLang="en-US" dirty="0" smtClean="0"/>
              <a:t>，即分布式奇偶校验的独立磁盘结构，是一种存储性能、数据安全和存储成本兼顾的存储解决方案。其原理如下图所示： 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923424" y="2139702"/>
            <a:ext cx="7320984" cy="2678581"/>
            <a:chOff x="827584" y="2125417"/>
            <a:chExt cx="7320984" cy="2678581"/>
          </a:xfrm>
        </p:grpSpPr>
        <p:pic>
          <p:nvPicPr>
            <p:cNvPr id="12" name="Picture 47" descr="RAID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675" y="2125417"/>
              <a:ext cx="3690893" cy="267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57"/>
            <p:cNvGrpSpPr>
              <a:grpSpLocks/>
            </p:cNvGrpSpPr>
            <p:nvPr/>
          </p:nvGrpSpPr>
          <p:grpSpPr bwMode="auto">
            <a:xfrm rot="2394473">
              <a:off x="4471861" y="3533249"/>
              <a:ext cx="561561" cy="413505"/>
              <a:chOff x="528" y="2640"/>
              <a:chExt cx="240" cy="240"/>
            </a:xfrm>
          </p:grpSpPr>
          <p:sp>
            <p:nvSpPr>
              <p:cNvPr id="16" name="Line 55"/>
              <p:cNvSpPr>
                <a:spLocks noChangeShapeType="1"/>
              </p:cNvSpPr>
              <p:nvPr/>
            </p:nvSpPr>
            <p:spPr bwMode="auto">
              <a:xfrm>
                <a:off x="528" y="2688"/>
                <a:ext cx="240" cy="14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Line 56"/>
              <p:cNvSpPr>
                <a:spLocks noChangeShapeType="1"/>
              </p:cNvSpPr>
              <p:nvPr/>
            </p:nvSpPr>
            <p:spPr bwMode="auto">
              <a:xfrm flipH="1">
                <a:off x="576" y="2640"/>
                <a:ext cx="144" cy="240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" name="AutoShape 58"/>
            <p:cNvSpPr>
              <a:spLocks noChangeArrowheads="1"/>
            </p:cNvSpPr>
            <p:nvPr/>
          </p:nvSpPr>
          <p:spPr bwMode="auto">
            <a:xfrm rot="5400000">
              <a:off x="5059797" y="3528607"/>
              <a:ext cx="429925" cy="1409875"/>
            </a:xfrm>
            <a:prstGeom prst="curvedLeftArrow">
              <a:avLst>
                <a:gd name="adj1" fmla="val 53370"/>
                <a:gd name="adj2" fmla="val 106725"/>
                <a:gd name="adj3" fmla="val 33333"/>
              </a:avLst>
            </a:prstGeom>
            <a:solidFill>
              <a:schemeClr val="accent1">
                <a:alpha val="5607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lIns="91434" tIns="45717" rIns="91434" bIns="45717" anchor="ctr"/>
            <a:lstStyle/>
            <a:p>
              <a:pPr algn="ctr"/>
              <a:endParaRPr lang="zh-CN" altLang="zh-CN">
                <a:solidFill>
                  <a:schemeClr val="tx2"/>
                </a:solidFill>
              </a:endParaRPr>
            </a:p>
          </p:txBody>
        </p:sp>
        <p:sp>
          <p:nvSpPr>
            <p:cNvPr id="19" name="AutoShape 59"/>
            <p:cNvSpPr>
              <a:spLocks noChangeArrowheads="1"/>
            </p:cNvSpPr>
            <p:nvPr/>
          </p:nvSpPr>
          <p:spPr bwMode="auto">
            <a:xfrm rot="10800000">
              <a:off x="4288834" y="3091482"/>
              <a:ext cx="2994490" cy="429925"/>
            </a:xfrm>
            <a:prstGeom prst="curvedUpArrow">
              <a:avLst>
                <a:gd name="adj1" fmla="val 113355"/>
                <a:gd name="adj2" fmla="val 226678"/>
                <a:gd name="adj3" fmla="val 33333"/>
              </a:avLst>
            </a:prstGeom>
            <a:solidFill>
              <a:schemeClr val="accent1">
                <a:alpha val="5607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34" tIns="45717" rIns="91434" bIns="45717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187874" y="2646904"/>
              <a:ext cx="2394603" cy="893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/>
                <a:t>当某快磁盘损坏后，该磁盘上的数据可通过另两块磁盘的校验数据进行恢复。</a:t>
              </a:r>
            </a:p>
          </p:txBody>
        </p:sp>
        <p:sp>
          <p:nvSpPr>
            <p:cNvPr id="5" name="云形标注 4"/>
            <p:cNvSpPr/>
            <p:nvPr/>
          </p:nvSpPr>
          <p:spPr>
            <a:xfrm>
              <a:off x="827584" y="2390163"/>
              <a:ext cx="2925326" cy="1530170"/>
            </a:xfrm>
            <a:prstGeom prst="cloudCallout">
              <a:avLst>
                <a:gd name="adj1" fmla="val 72202"/>
                <a:gd name="adj2" fmla="val 32644"/>
              </a:avLst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9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3999118" y="1361085"/>
            <a:ext cx="3381194" cy="284693"/>
          </a:xfrm>
          <a:noFill/>
        </p:spPr>
        <p:txBody>
          <a:bodyPr vert="horz" wrap="square" lIns="68580" tIns="34290" rIns="68580" bIns="34290" rtlCol="0">
            <a:spAutoFit/>
          </a:bodyPr>
          <a:lstStyle/>
          <a:p>
            <a:r>
              <a:rPr lang="en-US" altLang="zh-CN" sz="1400" b="0" dirty="0"/>
              <a:t>NVR</a:t>
            </a:r>
            <a:r>
              <a:rPr lang="zh-CN" altLang="en-US" sz="1400" b="0" dirty="0"/>
              <a:t>简介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altLang="zh-CN" dirty="0" smtClean="0"/>
              <a:t>NVR</a:t>
            </a:r>
            <a:r>
              <a:rPr lang="zh-CN" altLang="en-US" dirty="0"/>
              <a:t>主要</a:t>
            </a:r>
            <a:r>
              <a:rPr lang="zh-CN" altLang="en-US" dirty="0" smtClean="0"/>
              <a:t>指标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4"/>
          </p:nvPr>
        </p:nvSpPr>
        <p:spPr>
          <a:xfrm>
            <a:off x="3999118" y="2394985"/>
            <a:ext cx="3381194" cy="346249"/>
          </a:xfrm>
          <a:noFill/>
        </p:spPr>
        <p:txBody>
          <a:bodyPr vert="horz" wrap="square" lIns="68580" tIns="34290" rIns="68580" bIns="34290" rtlCol="0">
            <a:spAutoFit/>
          </a:bodyPr>
          <a:lstStyle/>
          <a:p>
            <a:r>
              <a:rPr lang="en-US" altLang="zh-CN" sz="1800" b="1" dirty="0"/>
              <a:t>NVR</a:t>
            </a:r>
            <a:r>
              <a:rPr lang="zh-CN" altLang="en-US" sz="1800" b="1" dirty="0"/>
              <a:t>常用协议</a:t>
            </a:r>
          </a:p>
        </p:txBody>
      </p:sp>
    </p:spTree>
    <p:extLst>
      <p:ext uri="{BB962C8B-B14F-4D97-AF65-F5344CB8AC3E}">
        <p14:creationId xmlns:p14="http://schemas.microsoft.com/office/powerpoint/2010/main" val="410344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186" y="267450"/>
            <a:ext cx="6408712" cy="369332"/>
          </a:xfrm>
        </p:spPr>
        <p:txBody>
          <a:bodyPr/>
          <a:lstStyle/>
          <a:p>
            <a:r>
              <a:rPr lang="en-US" altLang="zh-CN" dirty="0" smtClean="0"/>
              <a:t>ONVIF—</a:t>
            </a:r>
            <a:r>
              <a:rPr lang="zh-CN" altLang="en-US" dirty="0" smtClean="0"/>
              <a:t>良好</a:t>
            </a:r>
            <a:r>
              <a:rPr lang="zh-CN" altLang="en-US" dirty="0"/>
              <a:t>的开放性  无缝接入其它</a:t>
            </a:r>
            <a:r>
              <a:rPr lang="zh-CN" altLang="en-US" dirty="0" smtClean="0"/>
              <a:t>品牌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71564"/>
            <a:ext cx="1809201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32479" y="1031688"/>
            <a:ext cx="8315986" cy="2585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7" rIns="91434" bIns="45717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ONVIF</a:t>
            </a:r>
            <a:r>
              <a:rPr lang="zh-CN" altLang="en-US" sz="1200" dirty="0">
                <a:latin typeface="+mj-ea"/>
                <a:ea typeface="+mj-ea"/>
              </a:rPr>
              <a:t>（开放型网络视频接口论坛）是一个国际开放型网络视频产品标准网络接口开发论坛。该论坛由安讯士、博世和索尼于</a:t>
            </a:r>
            <a:r>
              <a:rPr lang="en-US" altLang="zh-CN" sz="1200" dirty="0">
                <a:latin typeface="+mj-ea"/>
                <a:ea typeface="+mj-ea"/>
              </a:rPr>
              <a:t>2008</a:t>
            </a:r>
            <a:r>
              <a:rPr lang="zh-CN" altLang="en-US" sz="1200" dirty="0">
                <a:latin typeface="+mj-ea"/>
                <a:ea typeface="+mj-ea"/>
              </a:rPr>
              <a:t>年成立并获得了迅速发展，目前已经得到大部分全球最大的</a:t>
            </a:r>
            <a:r>
              <a:rPr lang="en-US" altLang="zh-CN" sz="1200" dirty="0">
                <a:latin typeface="+mj-ea"/>
                <a:ea typeface="+mj-ea"/>
              </a:rPr>
              <a:t>IP</a:t>
            </a:r>
            <a:r>
              <a:rPr lang="zh-CN" altLang="en-US" sz="1200" dirty="0">
                <a:latin typeface="+mj-ea"/>
                <a:ea typeface="+mj-ea"/>
              </a:rPr>
              <a:t>视频产品制造商的认可</a:t>
            </a:r>
            <a:r>
              <a:rPr lang="zh-CN" altLang="en-US" sz="1200" dirty="0" smtClean="0">
                <a:latin typeface="+mj-ea"/>
                <a:ea typeface="+mj-ea"/>
              </a:rPr>
              <a:t>。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+mj-ea"/>
                <a:ea typeface="+mj-ea"/>
              </a:rPr>
              <a:t>ONVIF</a:t>
            </a:r>
            <a:r>
              <a:rPr lang="zh-CN" altLang="en-US" sz="1200" dirty="0">
                <a:latin typeface="+mj-ea"/>
                <a:ea typeface="+mj-ea"/>
              </a:rPr>
              <a:t>规范可以确保各种品牌的网络视频产品之间的互操作性。</a:t>
            </a:r>
            <a:r>
              <a:rPr lang="en-US" altLang="zh-CN" sz="1200" dirty="0">
                <a:latin typeface="+mj-ea"/>
                <a:ea typeface="+mj-ea"/>
              </a:rPr>
              <a:t>ONVIF</a:t>
            </a:r>
            <a:r>
              <a:rPr lang="zh-CN" altLang="en-US" sz="1200" dirty="0">
                <a:latin typeface="+mj-ea"/>
                <a:ea typeface="+mj-ea"/>
              </a:rPr>
              <a:t>的基础是</a:t>
            </a:r>
            <a:r>
              <a:rPr lang="zh-CN" altLang="en-US" sz="1200" dirty="0" smtClean="0">
                <a:latin typeface="+mj-ea"/>
                <a:ea typeface="+mj-ea"/>
              </a:rPr>
              <a:t>：</a:t>
            </a:r>
            <a:endParaRPr lang="en-US" altLang="zh-CN" sz="12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zh-CN" altLang="en-US" sz="1200" dirty="0">
              <a:latin typeface="+mj-ea"/>
              <a:ea typeface="+mj-ea"/>
            </a:endParaRPr>
          </a:p>
          <a:p>
            <a:pPr lvl="5">
              <a:lnSpc>
                <a:spcPct val="150000"/>
              </a:lnSpc>
              <a:buFont typeface="Wingdings" pitchFamily="2" charset="2"/>
              <a:buChar char="("/>
            </a:pPr>
            <a:r>
              <a:rPr lang="zh-CN" altLang="en-US" sz="1200" dirty="0">
                <a:latin typeface="+mj-ea"/>
                <a:ea typeface="+mj-ea"/>
              </a:rPr>
              <a:t>网络视频设备之间的通信实现标准化 </a:t>
            </a:r>
          </a:p>
          <a:p>
            <a:pPr lvl="5">
              <a:lnSpc>
                <a:spcPct val="150000"/>
              </a:lnSpc>
              <a:buFont typeface="Wingdings" pitchFamily="2" charset="2"/>
              <a:buChar char="("/>
            </a:pPr>
            <a:r>
              <a:rPr lang="zh-CN" altLang="en-US" sz="1200" dirty="0">
                <a:latin typeface="+mj-ea"/>
                <a:ea typeface="+mj-ea"/>
              </a:rPr>
              <a:t>各个制造商的网络视频产品之间的互操作性 </a:t>
            </a:r>
          </a:p>
          <a:p>
            <a:pPr lvl="5">
              <a:lnSpc>
                <a:spcPct val="150000"/>
              </a:lnSpc>
              <a:buFont typeface="Wingdings" pitchFamily="2" charset="2"/>
              <a:buChar char="("/>
            </a:pPr>
            <a:r>
              <a:rPr lang="zh-CN" altLang="en-US" sz="1200" dirty="0">
                <a:latin typeface="+mj-ea"/>
                <a:ea typeface="+mj-ea"/>
              </a:rPr>
              <a:t>对所有公司和组织开放 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6784" y="3867894"/>
            <a:ext cx="8207375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+mj-ea"/>
                <a:ea typeface="+mj-ea"/>
              </a:rPr>
              <a:t>科达今年</a:t>
            </a:r>
            <a:r>
              <a:rPr lang="zh-CN" altLang="en-US" sz="1200" dirty="0">
                <a:latin typeface="+mj-ea"/>
                <a:ea typeface="+mj-ea"/>
              </a:rPr>
              <a:t>已经成为</a:t>
            </a:r>
            <a:r>
              <a:rPr lang="en-US" altLang="zh-CN" sz="1200" dirty="0" err="1">
                <a:latin typeface="+mj-ea"/>
                <a:ea typeface="+mj-ea"/>
              </a:rPr>
              <a:t>Onvif</a:t>
            </a:r>
            <a:r>
              <a:rPr lang="zh-CN" altLang="en-US" sz="1200" dirty="0">
                <a:latin typeface="+mj-ea"/>
                <a:ea typeface="+mj-ea"/>
              </a:rPr>
              <a:t>组织最高等级的</a:t>
            </a:r>
            <a:r>
              <a:rPr lang="en-US" altLang="zh-CN" sz="1200" dirty="0">
                <a:latin typeface="+mj-ea"/>
                <a:ea typeface="+mj-ea"/>
              </a:rPr>
              <a:t>Full Member</a:t>
            </a:r>
            <a:r>
              <a:rPr lang="zh-CN" altLang="en-US" sz="1200" dirty="0">
                <a:latin typeface="+mj-ea"/>
                <a:ea typeface="+mj-ea"/>
              </a:rPr>
              <a:t> （最高等级）成员，防暴半球</a:t>
            </a:r>
            <a:r>
              <a:rPr lang="en-US" altLang="zh-CN" sz="1200" dirty="0">
                <a:latin typeface="+mj-ea"/>
                <a:ea typeface="+mj-ea"/>
              </a:rPr>
              <a:t>IPC2231</a:t>
            </a:r>
            <a:r>
              <a:rPr lang="zh-CN" altLang="en-US" sz="1200" dirty="0">
                <a:latin typeface="+mj-ea"/>
                <a:ea typeface="+mj-ea"/>
              </a:rPr>
              <a:t>和红外枪机</a:t>
            </a:r>
            <a:r>
              <a:rPr lang="en-US" altLang="zh-CN" sz="1200" dirty="0">
                <a:latin typeface="+mj-ea"/>
                <a:ea typeface="+mj-ea"/>
              </a:rPr>
              <a:t>IPC2251</a:t>
            </a:r>
            <a:r>
              <a:rPr lang="zh-CN" altLang="en-US" sz="1200" dirty="0">
                <a:latin typeface="+mj-ea"/>
                <a:ea typeface="+mj-ea"/>
              </a:rPr>
              <a:t>成功列入</a:t>
            </a:r>
            <a:r>
              <a:rPr lang="en-US" altLang="zh-CN" sz="1200" dirty="0" err="1">
                <a:latin typeface="+mj-ea"/>
                <a:ea typeface="+mj-ea"/>
              </a:rPr>
              <a:t>Onvif</a:t>
            </a:r>
            <a:r>
              <a:rPr lang="zh-CN" altLang="en-US" sz="1200" dirty="0">
                <a:latin typeface="+mj-ea"/>
                <a:ea typeface="+mj-ea"/>
              </a:rPr>
              <a:t>官</a:t>
            </a:r>
            <a:r>
              <a:rPr lang="zh-CN" altLang="en-US" sz="1200" dirty="0" smtClean="0">
                <a:latin typeface="+mj-ea"/>
                <a:ea typeface="+mj-ea"/>
              </a:rPr>
              <a:t>网。</a:t>
            </a:r>
            <a:endParaRPr lang="zh-CN" altLang="en-US" sz="1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485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NVR</a:t>
            </a:r>
            <a:r>
              <a:rPr lang="zh-CN" altLang="en-US" dirty="0" smtClean="0"/>
              <a:t>通过</a:t>
            </a:r>
            <a:r>
              <a:rPr lang="en-US" altLang="zh-CN" dirty="0"/>
              <a:t>ONVIF</a:t>
            </a:r>
            <a:r>
              <a:rPr lang="zh-CN" altLang="en-US" dirty="0"/>
              <a:t>接入的品牌</a:t>
            </a:r>
          </a:p>
        </p:txBody>
      </p:sp>
      <p:sp>
        <p:nvSpPr>
          <p:cNvPr id="11" name="Slide Number Placeholder 4"/>
          <p:cNvSpPr txBox="1">
            <a:spLocks noGrp="1"/>
          </p:cNvSpPr>
          <p:nvPr/>
        </p:nvSpPr>
        <p:spPr bwMode="auto">
          <a:xfrm>
            <a:off x="-10074" y="5612498"/>
            <a:ext cx="313276" cy="7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endParaRPr lang="en-US" altLang="zh-CN" sz="900" dirty="0">
              <a:solidFill>
                <a:schemeClr val="bg1"/>
              </a:solidFill>
              <a:latin typeface="Verdan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8" t="1702" r="-1058"/>
          <a:stretch/>
        </p:blipFill>
        <p:spPr bwMode="auto">
          <a:xfrm>
            <a:off x="1293370" y="939064"/>
            <a:ext cx="6638282" cy="4158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76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H.264 —</a:t>
            </a:r>
            <a:r>
              <a:rPr lang="zh-CN" altLang="en-US" dirty="0" smtClean="0"/>
              <a:t>视频编码格式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371498" y="818732"/>
            <a:ext cx="8276412" cy="59061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H.264</a:t>
            </a:r>
            <a:r>
              <a:rPr lang="zh-CN" altLang="en-US" dirty="0" smtClean="0"/>
              <a:t>视频编码标准定义了</a:t>
            </a:r>
            <a:r>
              <a:rPr lang="en-US" altLang="zh-CN" dirty="0" smtClean="0"/>
              <a:t>4</a:t>
            </a:r>
            <a:r>
              <a:rPr lang="zh-CN" altLang="en-US" dirty="0" smtClean="0"/>
              <a:t>种不同的编码类：</a:t>
            </a:r>
            <a:r>
              <a:rPr lang="en-US" altLang="zh-CN" dirty="0" smtClean="0"/>
              <a:t>Baseline Profile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Extended Profile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Main Profile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High Profile</a:t>
            </a:r>
            <a:r>
              <a:rPr lang="zh-CN" altLang="en-US" dirty="0" smtClean="0"/>
              <a:t>，科达</a:t>
            </a:r>
            <a:r>
              <a:rPr lang="en-US" altLang="zh-CN" dirty="0" smtClean="0"/>
              <a:t>NVR</a:t>
            </a:r>
            <a:r>
              <a:rPr lang="zh-CN" altLang="en-US" dirty="0" smtClean="0"/>
              <a:t>支持最高阶的 </a:t>
            </a:r>
            <a:r>
              <a:rPr lang="en-US" altLang="zh-CN" dirty="0" smtClean="0"/>
              <a:t>High Profile </a:t>
            </a:r>
            <a:r>
              <a:rPr lang="zh-CN" altLang="en-US" dirty="0"/>
              <a:t>标准</a:t>
            </a:r>
            <a:r>
              <a:rPr lang="zh-CN" altLang="en-US" dirty="0" smtClean="0"/>
              <a:t>。主要优点是低</a:t>
            </a:r>
            <a:r>
              <a:rPr lang="zh-CN" altLang="en-US" dirty="0"/>
              <a:t>码流、高质量的图像、容错能力强、网络适应性</a:t>
            </a:r>
            <a:r>
              <a:rPr lang="zh-CN" altLang="en-US" dirty="0" smtClean="0"/>
              <a:t>强。</a:t>
            </a:r>
            <a:endParaRPr lang="zh-CN" altLang="en-US" dirty="0"/>
          </a:p>
        </p:txBody>
      </p:sp>
      <p:grpSp>
        <p:nvGrpSpPr>
          <p:cNvPr id="31" name="组合 31"/>
          <p:cNvGrpSpPr>
            <a:grpSpLocks/>
          </p:cNvGrpSpPr>
          <p:nvPr/>
        </p:nvGrpSpPr>
        <p:grpSpPr bwMode="auto">
          <a:xfrm>
            <a:off x="1920839" y="1923678"/>
            <a:ext cx="5515407" cy="2727868"/>
            <a:chOff x="951693" y="1095153"/>
            <a:chExt cx="3500462" cy="1848080"/>
          </a:xfrm>
        </p:grpSpPr>
        <p:grpSp>
          <p:nvGrpSpPr>
            <p:cNvPr id="32" name="组合 58"/>
            <p:cNvGrpSpPr>
              <a:grpSpLocks/>
            </p:cNvGrpSpPr>
            <p:nvPr/>
          </p:nvGrpSpPr>
          <p:grpSpPr bwMode="auto">
            <a:xfrm>
              <a:off x="3309147" y="1800225"/>
              <a:ext cx="1143008" cy="692791"/>
              <a:chOff x="808817" y="1371597"/>
              <a:chExt cx="1143008" cy="692791"/>
            </a:xfrm>
          </p:grpSpPr>
          <p:pic>
            <p:nvPicPr>
              <p:cNvPr id="51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800225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657349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514473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371597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矩形 32"/>
            <p:cNvSpPr/>
            <p:nvPr/>
          </p:nvSpPr>
          <p:spPr>
            <a:xfrm>
              <a:off x="3594032" y="1376061"/>
              <a:ext cx="667359" cy="1876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+mn-ea"/>
                </a:rPr>
                <a:t>High Profile</a:t>
              </a:r>
              <a:endParaRPr lang="zh-CN" altLang="en-US" sz="1200" dirty="0" err="1">
                <a:latin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110161" y="1095153"/>
              <a:ext cx="826070" cy="1876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>
                  <a:latin typeface="+mn-ea"/>
                </a:rPr>
                <a:t>Baseline Profile</a:t>
              </a:r>
              <a:endParaRPr lang="zh-CN" altLang="en-US" sz="1200" dirty="0">
                <a:latin typeface="+mn-ea"/>
              </a:endParaRPr>
            </a:p>
          </p:txBody>
        </p:sp>
        <p:sp>
          <p:nvSpPr>
            <p:cNvPr id="35" name="L 形 34"/>
            <p:cNvSpPr/>
            <p:nvPr/>
          </p:nvSpPr>
          <p:spPr>
            <a:xfrm>
              <a:off x="1451759" y="2514605"/>
              <a:ext cx="1285884" cy="285752"/>
            </a:xfrm>
            <a:prstGeom prst="corner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/>
            </a:p>
          </p:txBody>
        </p:sp>
        <p:sp>
          <p:nvSpPr>
            <p:cNvPr id="36" name="L 形 35"/>
            <p:cNvSpPr/>
            <p:nvPr/>
          </p:nvSpPr>
          <p:spPr>
            <a:xfrm flipH="1">
              <a:off x="2737643" y="2514605"/>
              <a:ext cx="1285884" cy="285752"/>
            </a:xfrm>
            <a:prstGeom prst="corner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/>
            </a:p>
          </p:txBody>
        </p:sp>
        <p:grpSp>
          <p:nvGrpSpPr>
            <p:cNvPr id="37" name="组合 52"/>
            <p:cNvGrpSpPr>
              <a:grpSpLocks/>
            </p:cNvGrpSpPr>
            <p:nvPr/>
          </p:nvGrpSpPr>
          <p:grpSpPr bwMode="auto">
            <a:xfrm>
              <a:off x="951693" y="1871663"/>
              <a:ext cx="1143008" cy="692791"/>
              <a:chOff x="808817" y="1371597"/>
              <a:chExt cx="1143008" cy="692791"/>
            </a:xfrm>
          </p:grpSpPr>
          <p:pic>
            <p:nvPicPr>
              <p:cNvPr id="47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800225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657349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514473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371597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8" name="组合 53"/>
            <p:cNvGrpSpPr>
              <a:grpSpLocks/>
            </p:cNvGrpSpPr>
            <p:nvPr/>
          </p:nvGrpSpPr>
          <p:grpSpPr bwMode="auto">
            <a:xfrm>
              <a:off x="951693" y="1300159"/>
              <a:ext cx="1143008" cy="692791"/>
              <a:chOff x="808817" y="1371597"/>
              <a:chExt cx="1143008" cy="692791"/>
            </a:xfrm>
          </p:grpSpPr>
          <p:pic>
            <p:nvPicPr>
              <p:cNvPr id="43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800225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657349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514473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40" descr="NVR2860正侧面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8817" y="1371597"/>
                <a:ext cx="1143008" cy="264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9" name="等腰三角形 38"/>
            <p:cNvSpPr/>
            <p:nvPr/>
          </p:nvSpPr>
          <p:spPr>
            <a:xfrm>
              <a:off x="2594767" y="2800357"/>
              <a:ext cx="285752" cy="142876"/>
            </a:xfrm>
            <a:prstGeom prst="triangle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/>
            </a:p>
          </p:txBody>
        </p:sp>
      </p:grpSp>
      <p:pic>
        <p:nvPicPr>
          <p:cNvPr id="55" name="Picture 40" descr="NVR2860正侧面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94" y="2748315"/>
            <a:ext cx="1800949" cy="38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H.265 </a:t>
            </a:r>
            <a:r>
              <a:rPr lang="en-US" altLang="zh-CN" dirty="0"/>
              <a:t>—</a:t>
            </a:r>
            <a:r>
              <a:rPr lang="zh-CN" altLang="en-US" dirty="0"/>
              <a:t>视频编码格式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389186" y="770483"/>
            <a:ext cx="8276412" cy="8676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H.265</a:t>
            </a:r>
            <a:r>
              <a:rPr lang="zh-CN" altLang="en-US" dirty="0" smtClean="0"/>
              <a:t>标准保留</a:t>
            </a:r>
            <a:r>
              <a:rPr lang="en-US" altLang="zh-CN" dirty="0"/>
              <a:t>H.264</a:t>
            </a:r>
            <a:r>
              <a:rPr lang="zh-CN" altLang="en-US" dirty="0"/>
              <a:t>原来的某些技术，同时对一些相关的技术加以改进。使用先进的技术用以改善码流、编码质量、延时和算法复杂度之间的关系，达到最优化设置</a:t>
            </a:r>
            <a:r>
              <a:rPr lang="zh-CN" altLang="en-US" dirty="0" smtClean="0"/>
              <a:t>。整体上提高压缩</a:t>
            </a:r>
            <a:r>
              <a:rPr lang="zh-CN" altLang="en-US" dirty="0"/>
              <a:t>效率、提高鲁棒性和错误恢复能力、减少实时的时延、减少信道获取时间和随机接入时延、降低复杂度等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86" y="1851670"/>
            <a:ext cx="4832242" cy="30243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794" y="2067694"/>
            <a:ext cx="3187085" cy="18272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63006" y="4047558"/>
            <a:ext cx="2590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对比</a:t>
            </a:r>
            <a:r>
              <a:rPr lang="en-US" altLang="zh-CN" sz="14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H.264</a:t>
            </a:r>
            <a:r>
              <a:rPr lang="zh-CN" altLang="en-US" sz="1400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编码效率提高一半！</a:t>
            </a:r>
            <a:endParaRPr lang="zh-CN" altLang="en-US" sz="1400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57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186" y="267450"/>
            <a:ext cx="6408712" cy="369332"/>
          </a:xfrm>
        </p:spPr>
        <p:txBody>
          <a:bodyPr/>
          <a:lstStyle/>
          <a:p>
            <a:r>
              <a:rPr lang="en-US" altLang="zh-CN" dirty="0" smtClean="0"/>
              <a:t>RTSP—</a:t>
            </a:r>
            <a:r>
              <a:rPr lang="zh-CN" altLang="en-US" dirty="0" smtClean="0"/>
              <a:t>实时</a:t>
            </a:r>
            <a:r>
              <a:rPr lang="zh-CN" altLang="en-US" dirty="0"/>
              <a:t>码流传输协议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401515" y="751291"/>
            <a:ext cx="8276412" cy="6232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RTSP(Real Time Streaming Protocol</a:t>
            </a:r>
            <a:r>
              <a:rPr lang="en-US" altLang="zh-CN" dirty="0"/>
              <a:t>)</a:t>
            </a:r>
            <a:r>
              <a:rPr lang="zh-CN" altLang="en-US" dirty="0"/>
              <a:t>实时码流传输协议支持传输音视频码流，是当前流媒体传输的主流标准</a:t>
            </a:r>
            <a:r>
              <a:rPr lang="zh-CN" altLang="en-US" dirty="0" smtClean="0"/>
              <a:t>。这样</a:t>
            </a:r>
            <a:r>
              <a:rPr lang="en-US" altLang="zh-CN" dirty="0" smtClean="0"/>
              <a:t>NVR</a:t>
            </a:r>
            <a:r>
              <a:rPr lang="zh-CN" altLang="en-US" dirty="0"/>
              <a:t>可接入其他厂商支持</a:t>
            </a:r>
            <a:r>
              <a:rPr lang="en-US" altLang="zh-CN" dirty="0"/>
              <a:t>RTSP</a:t>
            </a:r>
            <a:r>
              <a:rPr lang="zh-CN" altLang="en-US" dirty="0"/>
              <a:t>的网络摄像机，进行视频浏览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474994" y="1779662"/>
            <a:ext cx="8129454" cy="2952327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B2C1DB">
                <a:shade val="95000"/>
                <a:satMod val="105000"/>
              </a:srgbClr>
            </a:solidFill>
            <a:prstDash val="dash"/>
            <a:headEnd type="none" w="med" len="med"/>
            <a:tailEnd type="none" w="med" len="med"/>
          </a:ln>
          <a:effectLst>
            <a:outerShdw blurRad="50800" dist="38100" dir="7200000" sx="101000" sy="101000" algn="tl" rotWithShape="0">
              <a:srgbClr val="1F497D">
                <a:lumMod val="60000"/>
                <a:lumOff val="40000"/>
                <a:alpha val="40000"/>
              </a:srgbClr>
            </a:outerShdw>
          </a:effectLst>
        </p:spPr>
        <p:txBody>
          <a:bodyPr wrap="none" lIns="91434" tIns="45717" rIns="91434" bIns="4571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47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384" y="2833618"/>
            <a:ext cx="1339327" cy="49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5461250" y="2942545"/>
            <a:ext cx="7649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Internet</a:t>
            </a:r>
          </a:p>
        </p:txBody>
      </p:sp>
      <p:sp>
        <p:nvSpPr>
          <p:cNvPr id="9" name="Line 19"/>
          <p:cNvSpPr>
            <a:spLocks noChangeShapeType="1"/>
          </p:cNvSpPr>
          <p:nvPr/>
        </p:nvSpPr>
        <p:spPr bwMode="auto">
          <a:xfrm>
            <a:off x="4660729" y="3099494"/>
            <a:ext cx="534218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4" tIns="45717" rIns="91434" bIns="45717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" name="Line 22"/>
          <p:cNvSpPr>
            <a:spLocks noChangeShapeType="1"/>
          </p:cNvSpPr>
          <p:nvPr/>
        </p:nvSpPr>
        <p:spPr bwMode="auto">
          <a:xfrm flipH="1" flipV="1">
            <a:off x="6258482" y="3228222"/>
            <a:ext cx="1357507" cy="606662"/>
          </a:xfrm>
          <a:prstGeom prst="line">
            <a:avLst/>
          </a:prstGeom>
          <a:noFill/>
          <a:ln w="28575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4" tIns="45717" rIns="91434" bIns="45717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7545062" y="4370813"/>
            <a:ext cx="800219" cy="276999"/>
          </a:xfrm>
          <a:prstGeom prst="rect">
            <a:avLst/>
          </a:prstGeom>
          <a:extLst/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电脑浏览</a:t>
            </a:r>
          </a:p>
        </p:txBody>
      </p:sp>
      <p:sp>
        <p:nvSpPr>
          <p:cNvPr id="16" name="Rectangle 28"/>
          <p:cNvSpPr>
            <a:spLocks noChangeArrowheads="1"/>
          </p:cNvSpPr>
          <p:nvPr/>
        </p:nvSpPr>
        <p:spPr bwMode="auto">
          <a:xfrm>
            <a:off x="7482481" y="2799537"/>
            <a:ext cx="800219" cy="276999"/>
          </a:xfrm>
          <a:prstGeom prst="rect">
            <a:avLst/>
          </a:prstGeom>
          <a:extLst/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手机浏览</a:t>
            </a:r>
          </a:p>
        </p:txBody>
      </p:sp>
      <p:sp>
        <p:nvSpPr>
          <p:cNvPr id="20" name="Rectangle 33"/>
          <p:cNvSpPr>
            <a:spLocks noChangeArrowheads="1"/>
          </p:cNvSpPr>
          <p:nvPr/>
        </p:nvSpPr>
        <p:spPr bwMode="auto">
          <a:xfrm>
            <a:off x="6660368" y="2222804"/>
            <a:ext cx="3882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3G</a:t>
            </a:r>
          </a:p>
        </p:txBody>
      </p:sp>
      <p:sp>
        <p:nvSpPr>
          <p:cNvPr id="21" name="Rectangle 34"/>
          <p:cNvSpPr>
            <a:spLocks noChangeArrowheads="1"/>
          </p:cNvSpPr>
          <p:nvPr/>
        </p:nvSpPr>
        <p:spPr bwMode="auto">
          <a:xfrm>
            <a:off x="764849" y="4396762"/>
            <a:ext cx="1321708" cy="276999"/>
          </a:xfrm>
          <a:prstGeom prst="rect">
            <a:avLst/>
          </a:prstGeom>
          <a:extLst/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RTSP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网络摄像机</a:t>
            </a:r>
          </a:p>
        </p:txBody>
      </p:sp>
      <p:sp>
        <p:nvSpPr>
          <p:cNvPr id="22" name="Rectangle 35"/>
          <p:cNvSpPr>
            <a:spLocks noChangeArrowheads="1"/>
          </p:cNvSpPr>
          <p:nvPr/>
        </p:nvSpPr>
        <p:spPr bwMode="auto">
          <a:xfrm>
            <a:off x="6543094" y="3640757"/>
            <a:ext cx="57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ADSL</a:t>
            </a:r>
          </a:p>
        </p:txBody>
      </p:sp>
      <p:grpSp>
        <p:nvGrpSpPr>
          <p:cNvPr id="25" name="Group 48"/>
          <p:cNvGrpSpPr>
            <a:grpSpLocks/>
          </p:cNvGrpSpPr>
          <p:nvPr/>
        </p:nvGrpSpPr>
        <p:grpSpPr bwMode="auto">
          <a:xfrm rot="-1986681">
            <a:off x="6136062" y="2518063"/>
            <a:ext cx="1585629" cy="121242"/>
            <a:chOff x="1790" y="1441"/>
            <a:chExt cx="2016" cy="96"/>
          </a:xfrm>
        </p:grpSpPr>
        <p:sp>
          <p:nvSpPr>
            <p:cNvPr id="26" name="Line 49"/>
            <p:cNvSpPr>
              <a:spLocks noChangeShapeType="1"/>
            </p:cNvSpPr>
            <p:nvPr/>
          </p:nvSpPr>
          <p:spPr bwMode="auto">
            <a:xfrm flipV="1">
              <a:off x="2693" y="1428"/>
              <a:ext cx="96" cy="96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7" name="Line 50"/>
            <p:cNvSpPr>
              <a:spLocks noChangeShapeType="1"/>
            </p:cNvSpPr>
            <p:nvPr/>
          </p:nvSpPr>
          <p:spPr bwMode="auto">
            <a:xfrm>
              <a:off x="1789" y="1434"/>
              <a:ext cx="98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8" name="Line 51"/>
            <p:cNvSpPr>
              <a:spLocks noChangeShapeType="1"/>
            </p:cNvSpPr>
            <p:nvPr/>
          </p:nvSpPr>
          <p:spPr bwMode="auto">
            <a:xfrm>
              <a:off x="1929" y="1426"/>
              <a:ext cx="96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9" name="Line 52"/>
            <p:cNvSpPr>
              <a:spLocks noChangeShapeType="1"/>
            </p:cNvSpPr>
            <p:nvPr/>
          </p:nvSpPr>
          <p:spPr bwMode="auto">
            <a:xfrm>
              <a:off x="2077" y="1434"/>
              <a:ext cx="91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0" name="Line 53"/>
            <p:cNvSpPr>
              <a:spLocks noChangeShapeType="1"/>
            </p:cNvSpPr>
            <p:nvPr/>
          </p:nvSpPr>
          <p:spPr bwMode="auto">
            <a:xfrm>
              <a:off x="2220" y="1431"/>
              <a:ext cx="98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1" name="Line 54"/>
            <p:cNvSpPr>
              <a:spLocks noChangeShapeType="1"/>
            </p:cNvSpPr>
            <p:nvPr/>
          </p:nvSpPr>
          <p:spPr bwMode="auto">
            <a:xfrm>
              <a:off x="2363" y="1429"/>
              <a:ext cx="94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2" name="Line 55"/>
            <p:cNvSpPr>
              <a:spLocks noChangeShapeType="1"/>
            </p:cNvSpPr>
            <p:nvPr/>
          </p:nvSpPr>
          <p:spPr bwMode="auto">
            <a:xfrm>
              <a:off x="2507" y="1435"/>
              <a:ext cx="96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3" name="Line 56"/>
            <p:cNvSpPr>
              <a:spLocks noChangeShapeType="1"/>
            </p:cNvSpPr>
            <p:nvPr/>
          </p:nvSpPr>
          <p:spPr bwMode="auto">
            <a:xfrm>
              <a:off x="2655" y="1439"/>
              <a:ext cx="96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4" name="Line 57"/>
            <p:cNvSpPr>
              <a:spLocks noChangeShapeType="1"/>
            </p:cNvSpPr>
            <p:nvPr/>
          </p:nvSpPr>
          <p:spPr bwMode="auto">
            <a:xfrm>
              <a:off x="2699" y="1524"/>
              <a:ext cx="98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5" name="Line 58"/>
            <p:cNvSpPr>
              <a:spLocks noChangeShapeType="1"/>
            </p:cNvSpPr>
            <p:nvPr/>
          </p:nvSpPr>
          <p:spPr bwMode="auto">
            <a:xfrm>
              <a:off x="2845" y="1534"/>
              <a:ext cx="91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6" name="Line 59"/>
            <p:cNvSpPr>
              <a:spLocks noChangeShapeType="1"/>
            </p:cNvSpPr>
            <p:nvPr/>
          </p:nvSpPr>
          <p:spPr bwMode="auto">
            <a:xfrm>
              <a:off x="2991" y="1531"/>
              <a:ext cx="94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7" name="Line 60"/>
            <p:cNvSpPr>
              <a:spLocks noChangeShapeType="1"/>
            </p:cNvSpPr>
            <p:nvPr/>
          </p:nvSpPr>
          <p:spPr bwMode="auto">
            <a:xfrm>
              <a:off x="3134" y="1535"/>
              <a:ext cx="96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8" name="Line 61"/>
            <p:cNvSpPr>
              <a:spLocks noChangeShapeType="1"/>
            </p:cNvSpPr>
            <p:nvPr/>
          </p:nvSpPr>
          <p:spPr bwMode="auto">
            <a:xfrm>
              <a:off x="3274" y="1523"/>
              <a:ext cx="98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9" name="Line 62"/>
            <p:cNvSpPr>
              <a:spLocks noChangeShapeType="1"/>
            </p:cNvSpPr>
            <p:nvPr/>
          </p:nvSpPr>
          <p:spPr bwMode="auto">
            <a:xfrm>
              <a:off x="3424" y="1530"/>
              <a:ext cx="94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0" name="Line 63"/>
            <p:cNvSpPr>
              <a:spLocks noChangeShapeType="1"/>
            </p:cNvSpPr>
            <p:nvPr/>
          </p:nvSpPr>
          <p:spPr bwMode="auto">
            <a:xfrm>
              <a:off x="3561" y="1519"/>
              <a:ext cx="98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1" name="Line 64"/>
            <p:cNvSpPr>
              <a:spLocks noChangeShapeType="1"/>
            </p:cNvSpPr>
            <p:nvPr/>
          </p:nvSpPr>
          <p:spPr bwMode="auto">
            <a:xfrm>
              <a:off x="3707" y="1535"/>
              <a:ext cx="96" cy="0"/>
            </a:xfrm>
            <a:prstGeom prst="line">
              <a:avLst/>
            </a:prstGeom>
            <a:noFill/>
            <a:ln w="25400">
              <a:solidFill>
                <a:srgbClr val="CF0E30"/>
              </a:solidFill>
              <a:round/>
              <a:headEnd type="none" w="sm" len="sm"/>
              <a:tailEnd type="none" w="sm" len="sm"/>
            </a:ln>
            <a:effectLst>
              <a:outerShdw dist="17961" dir="27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pic>
        <p:nvPicPr>
          <p:cNvPr id="47" name="图片 17" descr="NVR2880产品图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727" y="2566608"/>
            <a:ext cx="2459442" cy="85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Line 9"/>
          <p:cNvSpPr>
            <a:spLocks noChangeShapeType="1"/>
          </p:cNvSpPr>
          <p:nvPr/>
        </p:nvSpPr>
        <p:spPr bwMode="auto">
          <a:xfrm flipH="1" flipV="1">
            <a:off x="1596700" y="2313554"/>
            <a:ext cx="695415" cy="454530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4" tIns="45717" rIns="91434" bIns="45717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9" name="Line 10"/>
          <p:cNvSpPr>
            <a:spLocks noChangeShapeType="1"/>
          </p:cNvSpPr>
          <p:nvPr/>
        </p:nvSpPr>
        <p:spPr bwMode="auto">
          <a:xfrm flipH="1" flipV="1">
            <a:off x="1422915" y="2833968"/>
            <a:ext cx="821218" cy="129300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4" tIns="45717" rIns="91434" bIns="45717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0" name="Line 11"/>
          <p:cNvSpPr>
            <a:spLocks noChangeShapeType="1"/>
          </p:cNvSpPr>
          <p:nvPr/>
        </p:nvSpPr>
        <p:spPr bwMode="auto">
          <a:xfrm flipH="1">
            <a:off x="1574947" y="3430695"/>
            <a:ext cx="717166" cy="455854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4" tIns="45717" rIns="91434" bIns="45717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1" name="Line 12"/>
          <p:cNvSpPr>
            <a:spLocks noChangeShapeType="1"/>
          </p:cNvSpPr>
          <p:nvPr/>
        </p:nvSpPr>
        <p:spPr bwMode="auto">
          <a:xfrm flipH="1">
            <a:off x="1526201" y="3211497"/>
            <a:ext cx="717167" cy="146521"/>
          </a:xfrm>
          <a:prstGeom prst="line">
            <a:avLst/>
          </a:prstGeom>
          <a:noFill/>
          <a:ln w="9525">
            <a:solidFill>
              <a:srgbClr val="4F81BD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4" tIns="45717" rIns="91434" bIns="45717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264393" y="3604030"/>
            <a:ext cx="5148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NVR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6" name="Picture 3" descr="IPC123-AN200万高清低照度枪型网络摄像机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65" y="2002425"/>
            <a:ext cx="928135" cy="50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9" y="2574270"/>
            <a:ext cx="629702" cy="54972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27" y="3219544"/>
            <a:ext cx="706047" cy="437466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3895" y="3863751"/>
            <a:ext cx="529825" cy="429562"/>
          </a:xfrm>
          <a:prstGeom prst="rect">
            <a:avLst/>
          </a:prstGeom>
        </p:spPr>
      </p:pic>
      <p:pic>
        <p:nvPicPr>
          <p:cNvPr id="61" name="图片 60" descr="IPHON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7638145" y="1879163"/>
            <a:ext cx="488893" cy="8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2" name="Picture 10" descr="c:\users\administrator\appdata\roaming\360se6\User Data\temp\t01e45d126cf8d4c9e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799" y="3577666"/>
            <a:ext cx="783327" cy="78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1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186" y="267450"/>
            <a:ext cx="7279158" cy="369332"/>
          </a:xfrm>
        </p:spPr>
        <p:txBody>
          <a:bodyPr/>
          <a:lstStyle/>
          <a:p>
            <a:r>
              <a:rPr lang="en-US" altLang="zh-CN" dirty="0" smtClean="0"/>
              <a:t>NVR</a:t>
            </a:r>
            <a:endParaRPr lang="zh-CN" altLang="en-US" dirty="0"/>
          </a:p>
        </p:txBody>
      </p:sp>
      <p:pic>
        <p:nvPicPr>
          <p:cNvPr id="33" name="图片 32" descr="NVR2880 正面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918950" y="2036407"/>
            <a:ext cx="1540686" cy="658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2" name="标题 1"/>
          <p:cNvSpPr txBox="1">
            <a:spLocks/>
          </p:cNvSpPr>
          <p:nvPr/>
        </p:nvSpPr>
        <p:spPr>
          <a:xfrm>
            <a:off x="468044" y="50800"/>
            <a:ext cx="7627457" cy="660736"/>
          </a:xfrm>
          <a:prstGeom prst="rect">
            <a:avLst/>
          </a:prstGeom>
        </p:spPr>
        <p:txBody>
          <a:bodyPr vert="horz" lIns="91403" tIns="45702" rIns="91403" bIns="45702" rtlCol="0" anchor="ctr">
            <a:normAutofit/>
          </a:bodyPr>
          <a:lstStyle>
            <a:defPPr>
              <a:defRPr lang="zh-CN"/>
            </a:defPPr>
            <a:lvl1pPr defTabSz="914400">
              <a:spcBef>
                <a:spcPct val="0"/>
              </a:spcBef>
              <a:buNone/>
              <a:defRPr sz="2600" b="1"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61" name="Rectangle 19"/>
          <p:cNvSpPr>
            <a:spLocks noChangeArrowheads="1"/>
          </p:cNvSpPr>
          <p:nvPr/>
        </p:nvSpPr>
        <p:spPr bwMode="auto">
          <a:xfrm>
            <a:off x="2638123" y="4220439"/>
            <a:ext cx="11320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400" i="0" dirty="0" smtClean="0">
                <a:latin typeface="微软雅黑" pitchFamily="34" charset="-122"/>
                <a:ea typeface="微软雅黑" pitchFamily="34" charset="-122"/>
              </a:rPr>
              <a:t>普及型</a:t>
            </a:r>
            <a:endParaRPr lang="en-US" altLang="zh-CN" sz="1400" i="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NVR2821H</a:t>
            </a:r>
          </a:p>
        </p:txBody>
      </p:sp>
      <p:sp>
        <p:nvSpPr>
          <p:cNvPr id="62" name="Rectangle 19"/>
          <p:cNvSpPr>
            <a:spLocks noChangeArrowheads="1"/>
          </p:cNvSpPr>
          <p:nvPr/>
        </p:nvSpPr>
        <p:spPr bwMode="auto">
          <a:xfrm>
            <a:off x="5051750" y="4220439"/>
            <a:ext cx="109196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功能</a:t>
            </a:r>
            <a:r>
              <a:rPr lang="zh-CN" altLang="en-US" sz="1400" i="0" dirty="0" smtClean="0">
                <a:latin typeface="微软雅黑" pitchFamily="34" charset="-122"/>
                <a:ea typeface="微软雅黑" pitchFamily="34" charset="-122"/>
              </a:rPr>
              <a:t>型</a:t>
            </a:r>
            <a:endParaRPr lang="en-US" altLang="zh-CN" sz="1400" i="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NVR2860E</a:t>
            </a:r>
          </a:p>
          <a:p>
            <a:pPr>
              <a:buClr>
                <a:srgbClr val="FF0066"/>
              </a:buClr>
              <a:buSzPct val="75000"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NVR2882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Rectangle 19"/>
          <p:cNvSpPr>
            <a:spLocks noChangeArrowheads="1"/>
          </p:cNvSpPr>
          <p:nvPr/>
        </p:nvSpPr>
        <p:spPr bwMode="auto">
          <a:xfrm>
            <a:off x="7438341" y="4220439"/>
            <a:ext cx="99257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专业</a:t>
            </a:r>
            <a:r>
              <a:rPr lang="zh-CN" altLang="en-US" sz="1400" i="0" dirty="0" smtClean="0">
                <a:latin typeface="微软雅黑" pitchFamily="34" charset="-122"/>
                <a:ea typeface="微软雅黑" pitchFamily="34" charset="-122"/>
              </a:rPr>
              <a:t>型</a:t>
            </a:r>
            <a:endParaRPr lang="en-US" altLang="zh-CN" sz="1400" i="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NVR2881</a:t>
            </a:r>
            <a:endParaRPr lang="en-US" altLang="zh-CN" sz="1400" i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圆角矩形标注 121"/>
          <p:cNvSpPr/>
          <p:nvPr/>
        </p:nvSpPr>
        <p:spPr bwMode="gray">
          <a:xfrm>
            <a:off x="2638123" y="1188012"/>
            <a:ext cx="1405254" cy="1016310"/>
          </a:xfrm>
          <a:prstGeom prst="wedgeRoundRectCallout">
            <a:avLst>
              <a:gd name="adj1" fmla="val -8051"/>
              <a:gd name="adj2" fmla="val 66517"/>
              <a:gd name="adj3" fmla="val 16667"/>
            </a:avLst>
          </a:prstGeom>
          <a:solidFill>
            <a:srgbClr val="0070C0">
              <a:alpha val="70000"/>
            </a:srgbClr>
          </a:solidFill>
          <a:ln>
            <a:noFill/>
          </a:ln>
          <a:effectLst/>
          <a:extLst/>
        </p:spPr>
        <p:txBody>
          <a:bodyPr rtlCol="0" anchor="ctr">
            <a:flatTx/>
          </a:bodyPr>
          <a:lstStyle/>
          <a:p>
            <a:pPr defTabSz="914400"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 smtClean="0">
                <a:solidFill>
                  <a:schemeClr val="bg1"/>
                </a:solidFill>
                <a:latin typeface="+mn-ea"/>
              </a:rPr>
              <a:t>8</a:t>
            </a:r>
            <a:r>
              <a:rPr lang="zh-CN" altLang="en-US" sz="1200" kern="0" dirty="0" smtClean="0">
                <a:solidFill>
                  <a:schemeClr val="bg1"/>
                </a:solidFill>
                <a:latin typeface="+mn-ea"/>
              </a:rPr>
              <a:t>盘位，</a:t>
            </a:r>
            <a:r>
              <a:rPr lang="en-US" altLang="zh-CN" sz="1200" kern="0" dirty="0" smtClean="0">
                <a:solidFill>
                  <a:schemeClr val="bg1"/>
                </a:solidFill>
                <a:latin typeface="+mn-ea"/>
              </a:rPr>
              <a:t>9\16\32\64</a:t>
            </a:r>
            <a:r>
              <a:rPr lang="zh-CN" altLang="en-US" sz="1200" kern="0" dirty="0" smtClean="0">
                <a:solidFill>
                  <a:schemeClr val="bg1"/>
                </a:solidFill>
                <a:latin typeface="+mn-ea"/>
              </a:rPr>
              <a:t>路，拼接、简单智能</a:t>
            </a:r>
            <a:endParaRPr lang="zh-CN" altLang="en-US" sz="12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3" name="圆角矩形标注 122"/>
          <p:cNvSpPr/>
          <p:nvPr/>
        </p:nvSpPr>
        <p:spPr bwMode="gray">
          <a:xfrm>
            <a:off x="4788024" y="3064086"/>
            <a:ext cx="1405254" cy="800708"/>
          </a:xfrm>
          <a:prstGeom prst="wedgeRoundRectCallout">
            <a:avLst>
              <a:gd name="adj1" fmla="val -7711"/>
              <a:gd name="adj2" fmla="val -82253"/>
              <a:gd name="adj3" fmla="val 16667"/>
            </a:avLst>
          </a:prstGeom>
          <a:solidFill>
            <a:srgbClr val="0070C0">
              <a:alpha val="70000"/>
            </a:srgbClr>
          </a:solidFill>
          <a:ln>
            <a:noFill/>
          </a:ln>
          <a:effectLst/>
          <a:extLst/>
        </p:spPr>
        <p:txBody>
          <a:bodyPr rtlCol="0" anchor="ctr">
            <a:flatTx/>
          </a:bodyPr>
          <a:lstStyle/>
          <a:p>
            <a:pPr defTabSz="914400"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 smtClean="0">
                <a:solidFill>
                  <a:schemeClr val="bg1"/>
                </a:solidFill>
                <a:latin typeface="+mn-ea"/>
              </a:rPr>
              <a:t>8\16</a:t>
            </a:r>
            <a:r>
              <a:rPr lang="zh-CN" altLang="en-US" sz="1200" kern="0" dirty="0" smtClean="0">
                <a:solidFill>
                  <a:schemeClr val="bg1"/>
                </a:solidFill>
                <a:latin typeface="+mn-ea"/>
              </a:rPr>
              <a:t>盘位，</a:t>
            </a:r>
            <a:r>
              <a:rPr lang="en-US" altLang="zh-CN" sz="1200" kern="0" dirty="0" smtClean="0">
                <a:solidFill>
                  <a:schemeClr val="bg1"/>
                </a:solidFill>
                <a:latin typeface="+mn-ea"/>
              </a:rPr>
              <a:t>16\32\64\128</a:t>
            </a:r>
            <a:r>
              <a:rPr lang="zh-CN" altLang="en-US" sz="1200" kern="0" dirty="0" smtClean="0">
                <a:solidFill>
                  <a:schemeClr val="bg1"/>
                </a:solidFill>
                <a:latin typeface="+mn-ea"/>
              </a:rPr>
              <a:t>路，拼接、简单智能</a:t>
            </a:r>
            <a:endParaRPr lang="zh-CN" altLang="en-US" sz="12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4" name="圆角矩形标注 123"/>
          <p:cNvSpPr/>
          <p:nvPr/>
        </p:nvSpPr>
        <p:spPr bwMode="gray">
          <a:xfrm>
            <a:off x="7164288" y="2301744"/>
            <a:ext cx="1540685" cy="1033690"/>
          </a:xfrm>
          <a:prstGeom prst="wedgeRoundRectCallout">
            <a:avLst>
              <a:gd name="adj1" fmla="val -10923"/>
              <a:gd name="adj2" fmla="val -76072"/>
              <a:gd name="adj3" fmla="val 16667"/>
            </a:avLst>
          </a:prstGeom>
          <a:solidFill>
            <a:srgbClr val="0070C0">
              <a:alpha val="70000"/>
            </a:srgbClr>
          </a:solidFill>
          <a:ln>
            <a:noFill/>
          </a:ln>
          <a:effectLst/>
          <a:extLst/>
        </p:spPr>
        <p:txBody>
          <a:bodyPr rtlCol="0" anchor="ctr">
            <a:flatTx/>
          </a:bodyPr>
          <a:lstStyle/>
          <a:p>
            <a:pPr defTabSz="914400"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 smtClean="0">
                <a:solidFill>
                  <a:schemeClr val="bg1"/>
                </a:solidFill>
                <a:latin typeface="+mn-ea"/>
              </a:rPr>
              <a:t>16</a:t>
            </a:r>
            <a:r>
              <a:rPr lang="zh-CN" altLang="en-US" sz="1200" kern="0" dirty="0" smtClean="0">
                <a:solidFill>
                  <a:schemeClr val="bg1"/>
                </a:solidFill>
                <a:latin typeface="+mn-ea"/>
              </a:rPr>
              <a:t>盘位，</a:t>
            </a:r>
            <a:r>
              <a:rPr lang="en-US" altLang="zh-CN" sz="1200" kern="0" dirty="0" smtClean="0">
                <a:solidFill>
                  <a:schemeClr val="bg1"/>
                </a:solidFill>
                <a:latin typeface="+mn-ea"/>
              </a:rPr>
              <a:t>32\64\128</a:t>
            </a:r>
            <a:r>
              <a:rPr lang="zh-CN" altLang="en-US" sz="1200" kern="0" dirty="0" smtClean="0">
                <a:solidFill>
                  <a:schemeClr val="bg1"/>
                </a:solidFill>
                <a:latin typeface="+mn-ea"/>
              </a:rPr>
              <a:t>路，</a:t>
            </a:r>
            <a:r>
              <a:rPr lang="en-US" altLang="zh-CN" sz="1200" kern="0" dirty="0" smtClean="0">
                <a:solidFill>
                  <a:schemeClr val="bg1"/>
                </a:solidFill>
                <a:latin typeface="+mn-ea"/>
              </a:rPr>
              <a:t>4K</a:t>
            </a:r>
            <a:r>
              <a:rPr lang="zh-CN" altLang="en-US" sz="1200" kern="0" dirty="0" smtClean="0">
                <a:solidFill>
                  <a:schemeClr val="bg1"/>
                </a:solidFill>
                <a:latin typeface="+mn-ea"/>
              </a:rPr>
              <a:t>输出，</a:t>
            </a:r>
            <a:r>
              <a:rPr lang="en-US" altLang="zh-CN" sz="1200" kern="0" dirty="0" smtClean="0">
                <a:solidFill>
                  <a:schemeClr val="bg1"/>
                </a:solidFill>
                <a:latin typeface="+mn-ea"/>
              </a:rPr>
              <a:t>3</a:t>
            </a:r>
            <a:r>
              <a:rPr lang="zh-CN" altLang="en-US" sz="1200" kern="0" dirty="0" smtClean="0">
                <a:solidFill>
                  <a:schemeClr val="bg1"/>
                </a:solidFill>
                <a:latin typeface="+mn-ea"/>
              </a:rPr>
              <a:t>输出，模块化，专用智能</a:t>
            </a:r>
            <a:endParaRPr lang="zh-CN" altLang="en-US" sz="12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Rectangle 19"/>
          <p:cNvSpPr>
            <a:spLocks noChangeArrowheads="1"/>
          </p:cNvSpPr>
          <p:nvPr/>
        </p:nvSpPr>
        <p:spPr bwMode="auto">
          <a:xfrm>
            <a:off x="625111" y="4220439"/>
            <a:ext cx="992579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1400" i="0" dirty="0" smtClean="0">
                <a:latin typeface="微软雅黑" pitchFamily="34" charset="-122"/>
                <a:ea typeface="微软雅黑" pitchFamily="34" charset="-122"/>
              </a:rPr>
              <a:t>经济型</a:t>
            </a:r>
            <a:endParaRPr lang="en-US" altLang="zh-CN" sz="1400" i="0" dirty="0" smtClean="0">
              <a:latin typeface="微软雅黑" pitchFamily="34" charset="-122"/>
              <a:ea typeface="微软雅黑" pitchFamily="34" charset="-122"/>
            </a:endParaRPr>
          </a:p>
          <a:p>
            <a:pPr algn="l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NVR1825</a:t>
            </a:r>
          </a:p>
          <a:p>
            <a:pPr algn="l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NVR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1822</a:t>
            </a:r>
            <a:endParaRPr lang="en-US" altLang="zh-CN" sz="1400" i="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070" y="3073754"/>
            <a:ext cx="1171984" cy="261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" descr="C:\Documents and Settings\Administrator\桌面\所有PS的图和拍照的图\整理给尤\NVR\NVR1821-16H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825" y="3507134"/>
            <a:ext cx="1345535" cy="365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圆角矩形标注 29"/>
          <p:cNvSpPr/>
          <p:nvPr/>
        </p:nvSpPr>
        <p:spPr bwMode="gray">
          <a:xfrm>
            <a:off x="487460" y="1924958"/>
            <a:ext cx="1405254" cy="800708"/>
          </a:xfrm>
          <a:prstGeom prst="wedgeRoundRectCallout">
            <a:avLst>
              <a:gd name="adj1" fmla="val -12699"/>
              <a:gd name="adj2" fmla="val 76775"/>
              <a:gd name="adj3" fmla="val 16667"/>
            </a:avLst>
          </a:prstGeom>
          <a:solidFill>
            <a:srgbClr val="0070C0">
              <a:alpha val="70000"/>
            </a:srgbClr>
          </a:solidFill>
          <a:ln>
            <a:noFill/>
          </a:ln>
          <a:effectLst/>
          <a:extLst/>
        </p:spPr>
        <p:txBody>
          <a:bodyPr rtlCol="0" anchor="ctr">
            <a:flatTx/>
          </a:bodyPr>
          <a:lstStyle/>
          <a:p>
            <a:pPr defTabSz="914400" fontAlgn="auto">
              <a:lnSpc>
                <a:spcPts val="19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kern="0" dirty="0" smtClean="0">
                <a:solidFill>
                  <a:schemeClr val="bg1"/>
                </a:solidFill>
                <a:latin typeface="+mn-ea"/>
              </a:rPr>
              <a:t>1\2\4\8</a:t>
            </a:r>
            <a:r>
              <a:rPr lang="zh-CN" altLang="en-US" sz="1200" kern="0" dirty="0" smtClean="0">
                <a:solidFill>
                  <a:schemeClr val="bg1"/>
                </a:solidFill>
                <a:latin typeface="+mn-ea"/>
              </a:rPr>
              <a:t>盘位，</a:t>
            </a:r>
            <a:r>
              <a:rPr lang="en-US" altLang="zh-CN" sz="1200" kern="0" dirty="0" smtClean="0">
                <a:solidFill>
                  <a:schemeClr val="bg1"/>
                </a:solidFill>
                <a:latin typeface="+mn-ea"/>
              </a:rPr>
              <a:t>4\9\16\32</a:t>
            </a:r>
            <a:r>
              <a:rPr lang="zh-CN" altLang="en-US" sz="1200" kern="0" dirty="0" smtClean="0">
                <a:solidFill>
                  <a:schemeClr val="bg1"/>
                </a:solidFill>
                <a:latin typeface="+mn-ea"/>
              </a:rPr>
              <a:t>路</a:t>
            </a:r>
            <a:endParaRPr lang="en-US" altLang="zh-CN" sz="1200" kern="0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1" name="Picture 2" descr="C:\Documents and Settings\Administrator\桌面\所有PS的图和拍照的图\整理给尤\NVR\NVR1821-16H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38123" y="2489880"/>
            <a:ext cx="1306030" cy="354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图片 33" descr="NVR2860 正面.png"/>
          <p:cNvPicPr>
            <a:picLocks noChangeAspect="1"/>
          </p:cNvPicPr>
          <p:nvPr/>
        </p:nvPicPr>
        <p:blipFill>
          <a:blip r:embed="rId6" cstate="screen">
            <a:lum contrast="13000"/>
          </a:blip>
          <a:stretch>
            <a:fillRect/>
          </a:stretch>
        </p:blipFill>
        <p:spPr>
          <a:xfrm>
            <a:off x="2555776" y="3041477"/>
            <a:ext cx="1539418" cy="397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图片 34" descr="NVR2860 正面.png"/>
          <p:cNvPicPr>
            <a:picLocks noChangeAspect="1"/>
          </p:cNvPicPr>
          <p:nvPr/>
        </p:nvPicPr>
        <p:blipFill>
          <a:blip r:embed="rId6" cstate="screen">
            <a:lum contrast="13000"/>
          </a:blip>
          <a:stretch>
            <a:fillRect/>
          </a:stretch>
        </p:blipFill>
        <p:spPr>
          <a:xfrm>
            <a:off x="4903930" y="1478589"/>
            <a:ext cx="1539418" cy="397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图片 35" descr="NVR2880 正面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164288" y="1131590"/>
            <a:ext cx="1540686" cy="658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直接连接符 25"/>
          <p:cNvCxnSpPr/>
          <p:nvPr/>
        </p:nvCxnSpPr>
        <p:spPr>
          <a:xfrm flipH="1">
            <a:off x="468314" y="4220439"/>
            <a:ext cx="8280399" cy="0"/>
          </a:xfrm>
          <a:prstGeom prst="line">
            <a:avLst/>
          </a:prstGeom>
          <a:ln>
            <a:solidFill>
              <a:srgbClr val="AACD0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142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 smtClean="0"/>
              <a:t>NVR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altLang="zh-CN" dirty="0" smtClean="0"/>
              <a:t>NVR</a:t>
            </a:r>
            <a:r>
              <a:rPr lang="zh-CN" altLang="en-US" dirty="0"/>
              <a:t>主要</a:t>
            </a:r>
            <a:r>
              <a:rPr lang="zh-CN" altLang="en-US" dirty="0" smtClean="0"/>
              <a:t>指标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altLang="zh-CN" dirty="0" smtClean="0"/>
              <a:t>NVR</a:t>
            </a:r>
            <a:r>
              <a:rPr lang="zh-CN" altLang="en-US" dirty="0" smtClean="0"/>
              <a:t>常用协议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6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0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b="1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3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457199" y="206375"/>
            <a:ext cx="6059017" cy="507987"/>
          </a:xfrm>
        </p:spPr>
        <p:txBody>
          <a:bodyPr>
            <a:normAutofit/>
          </a:bodyPr>
          <a:lstStyle/>
          <a:p>
            <a:r>
              <a:rPr lang="en-US" altLang="zh-CN" sz="2400" b="1" dirty="0" smtClean="0">
                <a:latin typeface="+mj-ea"/>
              </a:rPr>
              <a:t>NVR1825 1/2</a:t>
            </a:r>
            <a:r>
              <a:rPr lang="zh-CN" altLang="en-US" sz="2400" b="1" dirty="0" smtClean="0">
                <a:latin typeface="+mj-ea"/>
              </a:rPr>
              <a:t>盘位</a:t>
            </a:r>
            <a:r>
              <a:rPr lang="en-US" altLang="zh-CN" sz="2400" b="1" dirty="0" smtClean="0">
                <a:latin typeface="+mj-ea"/>
              </a:rPr>
              <a:t>NVR</a:t>
            </a:r>
            <a:endParaRPr lang="zh-CN" altLang="en-US" sz="2400" b="1" dirty="0">
              <a:latin typeface="+mj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01191" y="3700736"/>
            <a:ext cx="1039047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NVR1825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851920" y="1517961"/>
            <a:ext cx="3983657" cy="270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>
                <a:latin typeface="微软雅黑" pitchFamily="34" charset="-122"/>
              </a:rPr>
              <a:t>型号：</a:t>
            </a:r>
            <a:r>
              <a:rPr lang="en-US" altLang="zh-CN" sz="1260" dirty="0">
                <a:latin typeface="微软雅黑" pitchFamily="34" charset="-122"/>
              </a:rPr>
              <a:t>NVR1825-4/9/16/32HD (2SATA)</a:t>
            </a:r>
          </a:p>
          <a:p>
            <a:pPr>
              <a:lnSpc>
                <a:spcPct val="150000"/>
              </a:lnSpc>
            </a:pPr>
            <a:r>
              <a:rPr lang="en-US" altLang="zh-CN" sz="1260" dirty="0">
                <a:latin typeface="微软雅黑" pitchFamily="34" charset="-122"/>
              </a:rPr>
              <a:t>           NVR1825-4/9/16HDA (1SATA</a:t>
            </a:r>
            <a:r>
              <a:rPr lang="en-US" altLang="zh-CN" sz="1260" dirty="0" smtClean="0">
                <a:latin typeface="微软雅黑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1260" dirty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支持</a:t>
            </a:r>
            <a:r>
              <a:rPr lang="en-US" altLang="zh-CN" sz="1260" dirty="0">
                <a:latin typeface="微软雅黑" pitchFamily="34" charset="-122"/>
              </a:rPr>
              <a:t>4/9/16/32</a:t>
            </a:r>
            <a:r>
              <a:rPr lang="zh-CN" altLang="en-US" sz="1260" dirty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>
                <a:latin typeface="微软雅黑" pitchFamily="34" charset="-122"/>
              </a:rPr>
              <a:t>接入</a:t>
            </a:r>
            <a:r>
              <a:rPr lang="en-US" altLang="zh-CN" sz="1260" dirty="0">
                <a:latin typeface="微软雅黑" pitchFamily="34" charset="-122"/>
              </a:rPr>
              <a:t>(</a:t>
            </a:r>
            <a:r>
              <a:rPr lang="zh-CN" altLang="en-US" sz="1260" dirty="0">
                <a:latin typeface="微软雅黑" pitchFamily="34" charset="-122"/>
              </a:rPr>
              <a:t>每路码流</a:t>
            </a:r>
            <a:r>
              <a:rPr lang="en-US" altLang="zh-CN" sz="1260" dirty="0">
                <a:latin typeface="微软雅黑" pitchFamily="34" charset="-122"/>
              </a:rPr>
              <a:t>5Mbps)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支持</a:t>
            </a:r>
            <a:r>
              <a:rPr lang="zh-CN" altLang="en-US" sz="1260" dirty="0">
                <a:latin typeface="微软雅黑" pitchFamily="34" charset="-122"/>
              </a:rPr>
              <a:t>内置</a:t>
            </a:r>
            <a:r>
              <a:rPr lang="en-US" altLang="zh-CN" sz="1260" dirty="0">
                <a:latin typeface="微软雅黑" pitchFamily="34" charset="-122"/>
              </a:rPr>
              <a:t>1/2</a:t>
            </a:r>
            <a:r>
              <a:rPr lang="zh-CN" altLang="en-US" sz="1260" dirty="0">
                <a:latin typeface="微软雅黑" pitchFamily="34" charset="-122"/>
              </a:rPr>
              <a:t>个硬盘</a:t>
            </a:r>
            <a:endParaRPr lang="en-US" altLang="zh-CN" sz="1260" dirty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接口</a:t>
            </a:r>
            <a:r>
              <a:rPr lang="zh-CN" altLang="en-US" sz="1260" dirty="0">
                <a:latin typeface="微软雅黑" pitchFamily="34" charset="-122"/>
              </a:rPr>
              <a:t>丰富：</a:t>
            </a:r>
            <a:r>
              <a:rPr lang="en-US" altLang="zh-CN" sz="1260" dirty="0">
                <a:latin typeface="微软雅黑" pitchFamily="34" charset="-122"/>
              </a:rPr>
              <a:t>HDMI</a:t>
            </a:r>
            <a:r>
              <a:rPr lang="zh-CN" altLang="en-US" sz="1260" dirty="0">
                <a:latin typeface="微软雅黑" pitchFamily="34" charset="-122"/>
              </a:rPr>
              <a:t>、</a:t>
            </a:r>
            <a:r>
              <a:rPr lang="en-US" altLang="zh-CN" sz="1260" dirty="0">
                <a:latin typeface="微软雅黑" pitchFamily="34" charset="-122"/>
              </a:rPr>
              <a:t>VGA</a:t>
            </a:r>
            <a:r>
              <a:rPr lang="zh-CN" altLang="en-US" sz="1260" dirty="0">
                <a:latin typeface="微软雅黑" pitchFamily="34" charset="-122"/>
              </a:rPr>
              <a:t>、百兆</a:t>
            </a:r>
            <a:r>
              <a:rPr lang="en-US" altLang="zh-CN" sz="1260" dirty="0">
                <a:latin typeface="微软雅黑" pitchFamily="34" charset="-122"/>
              </a:rPr>
              <a:t>/</a:t>
            </a:r>
            <a:r>
              <a:rPr lang="zh-CN" altLang="en-US" sz="1260" dirty="0">
                <a:latin typeface="微软雅黑" pitchFamily="34" charset="-122"/>
              </a:rPr>
              <a:t>千兆网口、</a:t>
            </a:r>
            <a:r>
              <a:rPr lang="zh-CN" altLang="en-US" sz="1260" dirty="0" smtClean="0">
                <a:latin typeface="微软雅黑" pitchFamily="34" charset="-122"/>
              </a:rPr>
              <a:t>音频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最大</a:t>
            </a:r>
            <a:r>
              <a:rPr lang="en-US" altLang="zh-CN" sz="1260" dirty="0">
                <a:latin typeface="微软雅黑" pitchFamily="34" charset="-122"/>
              </a:rPr>
              <a:t>32</a:t>
            </a:r>
            <a:r>
              <a:rPr lang="zh-CN" altLang="en-US" sz="1260" dirty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>
                <a:latin typeface="微软雅黑" pitchFamily="34" charset="-122"/>
              </a:rPr>
              <a:t>接入</a:t>
            </a:r>
            <a:endParaRPr lang="en-US" altLang="zh-CN" sz="1260" dirty="0">
              <a:latin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最大</a:t>
            </a:r>
            <a:r>
              <a:rPr lang="en-US" altLang="zh-CN" sz="1260" dirty="0">
                <a:latin typeface="微软雅黑" pitchFamily="34" charset="-122"/>
              </a:rPr>
              <a:t>9</a:t>
            </a:r>
            <a:r>
              <a:rPr lang="zh-CN" altLang="en-US" sz="1260" dirty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720P</a:t>
            </a:r>
            <a:r>
              <a:rPr lang="zh-CN" altLang="en-US" sz="1260" dirty="0">
                <a:latin typeface="微软雅黑" pitchFamily="34" charset="-122"/>
              </a:rPr>
              <a:t>解码（</a:t>
            </a:r>
            <a:r>
              <a:rPr lang="en-US" altLang="zh-CN" sz="1260" dirty="0">
                <a:latin typeface="微软雅黑" pitchFamily="34" charset="-122"/>
              </a:rPr>
              <a:t>16/32</a:t>
            </a:r>
            <a:r>
              <a:rPr lang="zh-CN" altLang="en-US" sz="1260" dirty="0">
                <a:latin typeface="微软雅黑" pitchFamily="34" charset="-122"/>
              </a:rPr>
              <a:t>路接入型号）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1260" dirty="0">
              <a:latin typeface="微软雅黑" pitchFamily="34" charset="-122"/>
            </a:endParaRPr>
          </a:p>
        </p:txBody>
      </p:sp>
      <p:pic>
        <p:nvPicPr>
          <p:cNvPr id="14" name="图片 13" descr="E:\3.解决方案\1、产品图片\管理主机200\VER.B 前视图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3135946"/>
            <a:ext cx="2340965" cy="551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1252594" y="1702611"/>
            <a:ext cx="1736247" cy="1595113"/>
            <a:chOff x="1396610" y="1653745"/>
            <a:chExt cx="1736247" cy="159511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1396610" y="1653745"/>
              <a:ext cx="1736247" cy="1595113"/>
            </a:xfrm>
            <a:prstGeom prst="rect">
              <a:avLst/>
            </a:prstGeom>
          </p:spPr>
        </p:pic>
        <p:pic>
          <p:nvPicPr>
            <p:cNvPr id="16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419" y="1691425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18" y="1685156"/>
              <a:ext cx="1682627" cy="1233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71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0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b="1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400" b="1" dirty="0" smtClean="0">
                <a:latin typeface="+mj-ea"/>
              </a:rPr>
              <a:t>NVR1822</a:t>
            </a:r>
            <a:r>
              <a:rPr lang="zh-CN" altLang="en-US" sz="2400" b="1" dirty="0">
                <a:latin typeface="+mj-ea"/>
              </a:rPr>
              <a:t> </a:t>
            </a:r>
            <a:r>
              <a:rPr lang="en-US" altLang="zh-CN" sz="2400" b="1" dirty="0" smtClean="0">
                <a:latin typeface="+mj-ea"/>
              </a:rPr>
              <a:t>4/8</a:t>
            </a:r>
            <a:r>
              <a:rPr lang="zh-CN" altLang="en-US" sz="2400" b="1" dirty="0" smtClean="0">
                <a:latin typeface="+mj-ea"/>
              </a:rPr>
              <a:t>盘位经济型</a:t>
            </a:r>
            <a:r>
              <a:rPr lang="en-US" altLang="zh-CN" sz="2400" b="1" dirty="0" smtClean="0">
                <a:latin typeface="+mj-ea"/>
              </a:rPr>
              <a:t>NVR</a:t>
            </a:r>
            <a:endParaRPr lang="zh-CN" altLang="en-US" sz="2400" b="1" dirty="0">
              <a:latin typeface="+mj-ea"/>
            </a:endParaRPr>
          </a:p>
        </p:txBody>
      </p:sp>
      <p:pic>
        <p:nvPicPr>
          <p:cNvPr id="47" name="Picture 2" descr="C:\Documents and Settings\Administrator\桌面\所有PS的图和拍照的图\整理给尤\NVR\NVR1821-16H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0185" y="3234283"/>
            <a:ext cx="2305357" cy="62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矩形 48"/>
          <p:cNvSpPr/>
          <p:nvPr/>
        </p:nvSpPr>
        <p:spPr>
          <a:xfrm>
            <a:off x="1648786" y="3930125"/>
            <a:ext cx="1228157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NVR1822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99992" y="1419622"/>
            <a:ext cx="3888432" cy="270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>
                <a:latin typeface="微软雅黑" pitchFamily="34" charset="-122"/>
              </a:rPr>
              <a:t>型号：</a:t>
            </a:r>
            <a:r>
              <a:rPr lang="en-US" altLang="zh-CN" sz="1260" dirty="0">
                <a:latin typeface="微软雅黑" pitchFamily="34" charset="-122"/>
              </a:rPr>
              <a:t>NVR1822-9/16/32HD (8SATA)</a:t>
            </a:r>
          </a:p>
          <a:p>
            <a:pPr>
              <a:lnSpc>
                <a:spcPct val="150000"/>
              </a:lnSpc>
            </a:pPr>
            <a:r>
              <a:rPr lang="en-US" altLang="zh-CN" sz="1260" dirty="0">
                <a:latin typeface="微软雅黑" pitchFamily="34" charset="-122"/>
              </a:rPr>
              <a:t>           NVR1822-9/16/32HDA (4SATA</a:t>
            </a:r>
            <a:r>
              <a:rPr lang="en-US" altLang="zh-CN" sz="1260" dirty="0" smtClean="0">
                <a:latin typeface="微软雅黑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支持</a:t>
            </a:r>
            <a:r>
              <a:rPr lang="en-US" altLang="zh-CN" sz="1260" dirty="0">
                <a:latin typeface="微软雅黑" pitchFamily="34" charset="-122"/>
              </a:rPr>
              <a:t>9/16/32</a:t>
            </a:r>
            <a:r>
              <a:rPr lang="zh-CN" altLang="en-US" sz="1260" dirty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>
                <a:latin typeface="微软雅黑" pitchFamily="34" charset="-122"/>
              </a:rPr>
              <a:t>接入</a:t>
            </a:r>
            <a:r>
              <a:rPr lang="en-US" altLang="zh-CN" sz="1260" dirty="0">
                <a:latin typeface="微软雅黑" pitchFamily="34" charset="-122"/>
              </a:rPr>
              <a:t>(</a:t>
            </a:r>
            <a:r>
              <a:rPr lang="zh-CN" altLang="en-US" sz="1260" dirty="0">
                <a:latin typeface="微软雅黑" pitchFamily="34" charset="-122"/>
              </a:rPr>
              <a:t>每路码流</a:t>
            </a:r>
            <a:r>
              <a:rPr lang="en-US" altLang="zh-CN" sz="1260" dirty="0">
                <a:latin typeface="微软雅黑" pitchFamily="34" charset="-122"/>
              </a:rPr>
              <a:t>5Mbps)</a:t>
            </a: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支持</a:t>
            </a:r>
            <a:r>
              <a:rPr lang="zh-CN" altLang="en-US" sz="1260" dirty="0">
                <a:latin typeface="微软雅黑" pitchFamily="34" charset="-122"/>
              </a:rPr>
              <a:t>内置</a:t>
            </a:r>
            <a:r>
              <a:rPr lang="en-US" altLang="zh-CN" sz="1260" dirty="0">
                <a:latin typeface="微软雅黑" pitchFamily="34" charset="-122"/>
              </a:rPr>
              <a:t>4/8</a:t>
            </a:r>
            <a:r>
              <a:rPr lang="zh-CN" altLang="en-US" sz="1260" dirty="0">
                <a:latin typeface="微软雅黑" pitchFamily="34" charset="-122"/>
              </a:rPr>
              <a:t>个硬盘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接口</a:t>
            </a:r>
            <a:r>
              <a:rPr lang="zh-CN" altLang="en-US" sz="1260" dirty="0">
                <a:latin typeface="微软雅黑" pitchFamily="34" charset="-122"/>
              </a:rPr>
              <a:t>丰富：</a:t>
            </a:r>
            <a:r>
              <a:rPr lang="en-US" altLang="zh-CN" sz="1260" dirty="0">
                <a:latin typeface="微软雅黑" pitchFamily="34" charset="-122"/>
              </a:rPr>
              <a:t>HDMI</a:t>
            </a:r>
            <a:r>
              <a:rPr lang="zh-CN" altLang="en-US" sz="1260" dirty="0">
                <a:latin typeface="微软雅黑" pitchFamily="34" charset="-122"/>
              </a:rPr>
              <a:t>、</a:t>
            </a:r>
            <a:r>
              <a:rPr lang="en-US" altLang="zh-CN" sz="1260" dirty="0">
                <a:latin typeface="微软雅黑" pitchFamily="34" charset="-122"/>
              </a:rPr>
              <a:t>VGA</a:t>
            </a:r>
            <a:r>
              <a:rPr lang="zh-CN" altLang="en-US" sz="1260" dirty="0">
                <a:latin typeface="微软雅黑" pitchFamily="34" charset="-122"/>
              </a:rPr>
              <a:t>、千兆网口、</a:t>
            </a:r>
            <a:r>
              <a:rPr lang="zh-CN" altLang="en-US" sz="1260" dirty="0" smtClean="0">
                <a:latin typeface="微软雅黑" pitchFamily="34" charset="-122"/>
              </a:rPr>
              <a:t>音频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60" dirty="0" smtClean="0">
                <a:latin typeface="微软雅黑" pitchFamily="34" charset="-122"/>
              </a:rPr>
              <a:t>  </a:t>
            </a:r>
            <a:r>
              <a:rPr lang="zh-CN" altLang="en-US" sz="1260" dirty="0" smtClean="0">
                <a:latin typeface="微软雅黑" pitchFamily="34" charset="-122"/>
              </a:rPr>
              <a:t>最大</a:t>
            </a:r>
            <a:r>
              <a:rPr lang="en-US" altLang="zh-CN" sz="1260" dirty="0">
                <a:latin typeface="微软雅黑" pitchFamily="34" charset="-122"/>
              </a:rPr>
              <a:t>32</a:t>
            </a:r>
            <a:r>
              <a:rPr lang="zh-CN" altLang="en-US" sz="1260" dirty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 smtClean="0">
                <a:latin typeface="微软雅黑" pitchFamily="34" charset="-122"/>
              </a:rPr>
              <a:t>接入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60" dirty="0">
                <a:latin typeface="微软雅黑" pitchFamily="34" charset="-122"/>
              </a:rPr>
              <a:t> </a:t>
            </a:r>
            <a:r>
              <a:rPr lang="en-US" altLang="zh-CN" sz="1260" dirty="0" smtClean="0">
                <a:latin typeface="微软雅黑" pitchFamily="34" charset="-122"/>
              </a:rPr>
              <a:t> 9</a:t>
            </a:r>
            <a:r>
              <a:rPr lang="zh-CN" altLang="en-US" sz="1260" dirty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720P</a:t>
            </a:r>
            <a:r>
              <a:rPr lang="zh-CN" altLang="en-US" sz="1260" dirty="0">
                <a:latin typeface="微软雅黑" pitchFamily="34" charset="-122"/>
              </a:rPr>
              <a:t>解码能力 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1260" dirty="0">
              <a:latin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8701" y="4894201"/>
            <a:ext cx="6300832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80" dirty="0">
                <a:solidFill>
                  <a:srgbClr val="FFFFFF">
                    <a:lumMod val="95000"/>
                  </a:srgbClr>
                </a:solidFill>
                <a:latin typeface="微软雅黑" pitchFamily="34" charset="-122"/>
              </a:rPr>
              <a:t>注：对外销售型号未变，公司内部型号后缀添加</a:t>
            </a:r>
            <a:r>
              <a:rPr lang="en-US" altLang="zh-CN" sz="1080" dirty="0">
                <a:solidFill>
                  <a:srgbClr val="FFFFFF">
                    <a:lumMod val="95000"/>
                  </a:srgbClr>
                </a:solidFill>
                <a:latin typeface="微软雅黑" pitchFamily="34" charset="-122"/>
              </a:rPr>
              <a:t>VER.B</a:t>
            </a:r>
            <a:endParaRPr lang="zh-CN" altLang="en-US" sz="1080" dirty="0">
              <a:solidFill>
                <a:srgbClr val="FFFFFF">
                  <a:lumMod val="95000"/>
                </a:srgbClr>
              </a:solidFill>
              <a:latin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31697" y="1569068"/>
            <a:ext cx="1736247" cy="1595113"/>
            <a:chOff x="1396610" y="1653745"/>
            <a:chExt cx="1736247" cy="1595113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1396610" y="1653745"/>
              <a:ext cx="1736247" cy="1595113"/>
            </a:xfrm>
            <a:prstGeom prst="rect">
              <a:avLst/>
            </a:prstGeom>
          </p:spPr>
        </p:pic>
        <p:pic>
          <p:nvPicPr>
            <p:cNvPr id="13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419" y="1691425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18" y="1685156"/>
              <a:ext cx="1682627" cy="1233532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523442" y="1563638"/>
            <a:ext cx="1736247" cy="1595113"/>
            <a:chOff x="526328" y="1200834"/>
            <a:chExt cx="1736247" cy="159511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526328" y="1200834"/>
              <a:ext cx="1736247" cy="1595113"/>
            </a:xfrm>
            <a:prstGeom prst="rect">
              <a:avLst/>
            </a:prstGeom>
          </p:spPr>
        </p:pic>
        <p:pic>
          <p:nvPicPr>
            <p:cNvPr id="20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137" y="1238514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37" y="1227259"/>
              <a:ext cx="1682627" cy="1238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07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29329" y="182615"/>
            <a:ext cx="7406640" cy="50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400" b="1" dirty="0" smtClean="0">
                <a:latin typeface="+mj-ea"/>
              </a:rPr>
              <a:t>NVR1821</a:t>
            </a:r>
            <a:r>
              <a:rPr lang="zh-CN" altLang="en-US" sz="2400" b="1" dirty="0" smtClean="0">
                <a:latin typeface="+mj-ea"/>
              </a:rPr>
              <a:t> </a:t>
            </a:r>
            <a:r>
              <a:rPr lang="en-US" altLang="zh-CN" sz="2400" b="1" dirty="0" smtClean="0">
                <a:latin typeface="+mj-ea"/>
              </a:rPr>
              <a:t>8</a:t>
            </a:r>
            <a:r>
              <a:rPr lang="zh-CN" altLang="en-US" sz="2400" b="1" dirty="0" smtClean="0">
                <a:latin typeface="+mj-ea"/>
              </a:rPr>
              <a:t>盘位</a:t>
            </a:r>
            <a:r>
              <a:rPr lang="zh-CN" altLang="en-US" sz="2400" b="1" dirty="0">
                <a:latin typeface="+mj-ea"/>
              </a:rPr>
              <a:t>普及型</a:t>
            </a:r>
            <a:r>
              <a:rPr lang="en-US" altLang="zh-CN" sz="2400" b="1" dirty="0" smtClean="0">
                <a:latin typeface="+mj-ea"/>
              </a:rPr>
              <a:t>NVR</a:t>
            </a:r>
            <a:endParaRPr lang="zh-CN" altLang="en-US" sz="2400" b="1" dirty="0">
              <a:latin typeface="+mj-ea"/>
            </a:endParaRPr>
          </a:p>
        </p:txBody>
      </p:sp>
      <p:pic>
        <p:nvPicPr>
          <p:cNvPr id="8" name="Picture 2" descr="C:\Documents and Settings\Administrator\桌面\所有PS的图和拍照的图\整理给尤\NVR\NVR1821-16H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295615"/>
            <a:ext cx="2305357" cy="62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1547664" y="3939902"/>
            <a:ext cx="1159100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NVR1821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7624" y="1520778"/>
            <a:ext cx="3961746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>
                <a:latin typeface="微软雅黑" pitchFamily="34" charset="-122"/>
              </a:rPr>
              <a:t>型号：</a:t>
            </a:r>
            <a:r>
              <a:rPr lang="en-US" altLang="zh-CN" sz="1260" dirty="0" smtClean="0">
                <a:latin typeface="微软雅黑" pitchFamily="34" charset="-122"/>
              </a:rPr>
              <a:t>NVR1821-9/16/32/64HD </a:t>
            </a:r>
          </a:p>
          <a:p>
            <a:pPr>
              <a:lnSpc>
                <a:spcPct val="150000"/>
              </a:lnSpc>
            </a:pPr>
            <a:endParaRPr lang="en-US" altLang="zh-CN" sz="1260" dirty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支持</a:t>
            </a:r>
            <a:r>
              <a:rPr lang="en-US" altLang="zh-CN" sz="1260" dirty="0">
                <a:latin typeface="微软雅黑" pitchFamily="34" charset="-122"/>
              </a:rPr>
              <a:t>9/16/32/64</a:t>
            </a:r>
            <a:r>
              <a:rPr lang="zh-CN" altLang="en-US" sz="1260" dirty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>
                <a:latin typeface="微软雅黑" pitchFamily="34" charset="-122"/>
              </a:rPr>
              <a:t>接入</a:t>
            </a:r>
            <a:endParaRPr lang="en-US" altLang="zh-CN" sz="1260" dirty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支持内置</a:t>
            </a:r>
            <a:r>
              <a:rPr lang="en-US" altLang="zh-CN" sz="1260" dirty="0">
                <a:latin typeface="微软雅黑" pitchFamily="34" charset="-122"/>
              </a:rPr>
              <a:t>8</a:t>
            </a:r>
            <a:r>
              <a:rPr lang="zh-CN" altLang="en-US" sz="1260" dirty="0">
                <a:latin typeface="微软雅黑" pitchFamily="34" charset="-122"/>
              </a:rPr>
              <a:t>个硬盘</a:t>
            </a:r>
            <a:endParaRPr lang="en-US" altLang="zh-CN" sz="1260" dirty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接口丰富：</a:t>
            </a:r>
            <a:r>
              <a:rPr lang="en-US" altLang="zh-CN" sz="1260" dirty="0">
                <a:latin typeface="微软雅黑" pitchFamily="34" charset="-122"/>
              </a:rPr>
              <a:t>HDMI</a:t>
            </a:r>
            <a:r>
              <a:rPr lang="zh-CN" altLang="en-US" sz="1260" dirty="0">
                <a:latin typeface="微软雅黑" pitchFamily="34" charset="-122"/>
              </a:rPr>
              <a:t>、</a:t>
            </a:r>
            <a:r>
              <a:rPr lang="en-US" altLang="zh-CN" sz="1260" dirty="0">
                <a:latin typeface="微软雅黑" pitchFamily="34" charset="-122"/>
              </a:rPr>
              <a:t>VGA</a:t>
            </a:r>
            <a:r>
              <a:rPr lang="zh-CN" altLang="en-US" sz="1260" dirty="0">
                <a:latin typeface="微软雅黑" pitchFamily="34" charset="-122"/>
              </a:rPr>
              <a:t>、</a:t>
            </a:r>
            <a:r>
              <a:rPr lang="en-US" altLang="zh-CN" sz="1260" dirty="0" err="1">
                <a:latin typeface="微软雅黑" pitchFamily="34" charset="-122"/>
              </a:rPr>
              <a:t>eSATA</a:t>
            </a:r>
            <a:r>
              <a:rPr lang="zh-CN" altLang="en-US" sz="1260" dirty="0">
                <a:latin typeface="微软雅黑" pitchFamily="34" charset="-122"/>
              </a:rPr>
              <a:t>、双千兆网</a:t>
            </a:r>
            <a:r>
              <a:rPr lang="zh-CN" altLang="en-US" sz="1260" dirty="0" smtClean="0">
                <a:latin typeface="微软雅黑" pitchFamily="34" charset="-122"/>
              </a:rPr>
              <a:t>口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60" dirty="0" smtClean="0">
                <a:latin typeface="微软雅黑" pitchFamily="34" charset="-122"/>
              </a:rPr>
              <a:t>16</a:t>
            </a:r>
            <a:r>
              <a:rPr lang="zh-CN" altLang="en-US" sz="1260" dirty="0" smtClean="0">
                <a:latin typeface="微软雅黑" pitchFamily="34" charset="-122"/>
              </a:rPr>
              <a:t>路</a:t>
            </a:r>
            <a:r>
              <a:rPr lang="en-US" altLang="zh-CN" sz="1260" dirty="0" smtClean="0">
                <a:latin typeface="微软雅黑" pitchFamily="34" charset="-122"/>
              </a:rPr>
              <a:t>1080P</a:t>
            </a:r>
            <a:r>
              <a:rPr lang="zh-CN" altLang="en-US" sz="1260" dirty="0" smtClean="0">
                <a:latin typeface="微软雅黑" pitchFamily="34" charset="-122"/>
              </a:rPr>
              <a:t>回放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最大输入带宽</a:t>
            </a:r>
            <a:r>
              <a:rPr lang="en-US" altLang="zh-CN" sz="1260" dirty="0" smtClean="0">
                <a:latin typeface="微软雅黑" pitchFamily="34" charset="-122"/>
              </a:rPr>
              <a:t>320Mbps</a:t>
            </a: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双</a:t>
            </a:r>
            <a:r>
              <a:rPr lang="zh-CN" altLang="en-US" sz="1260" dirty="0" smtClean="0">
                <a:latin typeface="微软雅黑" pitchFamily="34" charset="-122"/>
              </a:rPr>
              <a:t>屏不同源输出</a:t>
            </a:r>
            <a:endParaRPr lang="zh-CN" altLang="en-US" sz="1260" dirty="0">
              <a:latin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47807" y="1552701"/>
            <a:ext cx="1736247" cy="1595113"/>
            <a:chOff x="1396610" y="1653745"/>
            <a:chExt cx="1736247" cy="159511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1396610" y="1653745"/>
              <a:ext cx="1736247" cy="1595113"/>
            </a:xfrm>
            <a:prstGeom prst="rect">
              <a:avLst/>
            </a:prstGeom>
          </p:spPr>
        </p:pic>
        <p:pic>
          <p:nvPicPr>
            <p:cNvPr id="12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419" y="1691425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18" y="1685156"/>
              <a:ext cx="1682627" cy="1233532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39552" y="1547271"/>
            <a:ext cx="1736247" cy="1595113"/>
            <a:chOff x="526328" y="1200834"/>
            <a:chExt cx="1736247" cy="159511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526328" y="1200834"/>
              <a:ext cx="1736247" cy="1595113"/>
            </a:xfrm>
            <a:prstGeom prst="rect">
              <a:avLst/>
            </a:prstGeom>
          </p:spPr>
        </p:pic>
        <p:pic>
          <p:nvPicPr>
            <p:cNvPr id="17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137" y="1238514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37" y="1227259"/>
              <a:ext cx="1682627" cy="1238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16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29329" y="182615"/>
            <a:ext cx="7406640" cy="50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400" b="1" dirty="0" smtClean="0">
                <a:latin typeface="+mj-ea"/>
              </a:rPr>
              <a:t>NVR2821H</a:t>
            </a:r>
            <a:r>
              <a:rPr lang="zh-CN" altLang="en-US" sz="2400" b="1" dirty="0" smtClean="0">
                <a:latin typeface="+mj-ea"/>
              </a:rPr>
              <a:t> </a:t>
            </a:r>
            <a:r>
              <a:rPr lang="en-US" altLang="zh-CN" sz="2400" b="1" dirty="0" smtClean="0">
                <a:latin typeface="+mj-ea"/>
              </a:rPr>
              <a:t>8</a:t>
            </a:r>
            <a:r>
              <a:rPr lang="zh-CN" altLang="en-US" sz="2400" b="1" dirty="0" smtClean="0">
                <a:latin typeface="+mj-ea"/>
              </a:rPr>
              <a:t>盘位功能型</a:t>
            </a:r>
            <a:r>
              <a:rPr lang="en-US" altLang="zh-CN" sz="2400" b="1" dirty="0" smtClean="0">
                <a:latin typeface="+mj-ea"/>
              </a:rPr>
              <a:t>NVR</a:t>
            </a:r>
            <a:endParaRPr lang="zh-CN" altLang="en-US" sz="2400" b="1" dirty="0">
              <a:latin typeface="+mj-ea"/>
            </a:endParaRPr>
          </a:p>
        </p:txBody>
      </p:sp>
      <p:pic>
        <p:nvPicPr>
          <p:cNvPr id="8" name="Picture 2" descr="C:\Documents and Settings\Administrator\桌面\所有PS的图和拍照的图\整理给尤\NVR\NVR1821-16H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3295615"/>
            <a:ext cx="2305357" cy="625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1547664" y="3939902"/>
            <a:ext cx="1159100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NVR1821</a:t>
            </a:r>
            <a:endParaRPr lang="en-US" altLang="zh-CN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7624" y="1589969"/>
            <a:ext cx="3961746" cy="270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>
                <a:latin typeface="微软雅黑" pitchFamily="34" charset="-122"/>
              </a:rPr>
              <a:t>型号：</a:t>
            </a:r>
            <a:r>
              <a:rPr lang="en-US" altLang="zh-CN" sz="1260" dirty="0" smtClean="0">
                <a:latin typeface="微软雅黑" pitchFamily="34" charset="-122"/>
              </a:rPr>
              <a:t>NVR2821H-4/9/16/32HD </a:t>
            </a:r>
          </a:p>
          <a:p>
            <a:pPr>
              <a:lnSpc>
                <a:spcPct val="150000"/>
              </a:lnSpc>
            </a:pPr>
            <a:endParaRPr lang="en-US" altLang="zh-CN" sz="1260" dirty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支持</a:t>
            </a:r>
            <a:r>
              <a:rPr lang="en-US" altLang="zh-CN" sz="1260" dirty="0" smtClean="0">
                <a:latin typeface="微软雅黑" pitchFamily="34" charset="-122"/>
              </a:rPr>
              <a:t>4/9/16/32</a:t>
            </a:r>
            <a:r>
              <a:rPr lang="zh-CN" altLang="en-US" sz="1260" dirty="0" smtClean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>
                <a:latin typeface="微软雅黑" pitchFamily="34" charset="-122"/>
              </a:rPr>
              <a:t>接入</a:t>
            </a:r>
            <a:endParaRPr lang="en-US" altLang="zh-CN" sz="1260" dirty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支持内置</a:t>
            </a:r>
            <a:r>
              <a:rPr lang="en-US" altLang="zh-CN" sz="1260" dirty="0">
                <a:latin typeface="微软雅黑" pitchFamily="34" charset="-122"/>
              </a:rPr>
              <a:t>8</a:t>
            </a:r>
            <a:r>
              <a:rPr lang="zh-CN" altLang="en-US" sz="1260" dirty="0">
                <a:latin typeface="微软雅黑" pitchFamily="34" charset="-122"/>
              </a:rPr>
              <a:t>个硬盘</a:t>
            </a:r>
            <a:endParaRPr lang="en-US" altLang="zh-CN" sz="1260" dirty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接口丰富：</a:t>
            </a:r>
            <a:r>
              <a:rPr lang="en-US" altLang="zh-CN" sz="1260" dirty="0">
                <a:latin typeface="微软雅黑" pitchFamily="34" charset="-122"/>
              </a:rPr>
              <a:t>HDMI</a:t>
            </a:r>
            <a:r>
              <a:rPr lang="zh-CN" altLang="en-US" sz="1260" dirty="0">
                <a:latin typeface="微软雅黑" pitchFamily="34" charset="-122"/>
              </a:rPr>
              <a:t>、</a:t>
            </a:r>
            <a:r>
              <a:rPr lang="en-US" altLang="zh-CN" sz="1260" dirty="0">
                <a:latin typeface="微软雅黑" pitchFamily="34" charset="-122"/>
              </a:rPr>
              <a:t>VGA</a:t>
            </a:r>
            <a:r>
              <a:rPr lang="zh-CN" altLang="en-US" sz="1260" dirty="0">
                <a:latin typeface="微软雅黑" pitchFamily="34" charset="-122"/>
              </a:rPr>
              <a:t>、</a:t>
            </a:r>
            <a:r>
              <a:rPr lang="en-US" altLang="zh-CN" sz="1260" dirty="0" err="1">
                <a:latin typeface="微软雅黑" pitchFamily="34" charset="-122"/>
              </a:rPr>
              <a:t>eSATA</a:t>
            </a:r>
            <a:r>
              <a:rPr lang="zh-CN" altLang="en-US" sz="1260" dirty="0">
                <a:latin typeface="微软雅黑" pitchFamily="34" charset="-122"/>
              </a:rPr>
              <a:t>、双千兆网</a:t>
            </a:r>
            <a:r>
              <a:rPr lang="zh-CN" altLang="en-US" sz="1260" dirty="0" smtClean="0">
                <a:latin typeface="微软雅黑" pitchFamily="34" charset="-122"/>
              </a:rPr>
              <a:t>口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60" dirty="0" smtClean="0">
                <a:latin typeface="微软雅黑" pitchFamily="34" charset="-122"/>
              </a:rPr>
              <a:t>16</a:t>
            </a:r>
            <a:r>
              <a:rPr lang="zh-CN" altLang="en-US" sz="1260" dirty="0" smtClean="0">
                <a:latin typeface="微软雅黑" pitchFamily="34" charset="-122"/>
              </a:rPr>
              <a:t>路</a:t>
            </a:r>
            <a:r>
              <a:rPr lang="en-US" altLang="zh-CN" sz="1260" dirty="0" smtClean="0">
                <a:latin typeface="微软雅黑" pitchFamily="34" charset="-122"/>
              </a:rPr>
              <a:t>1080P</a:t>
            </a:r>
            <a:r>
              <a:rPr lang="zh-CN" altLang="en-US" sz="1260" dirty="0" smtClean="0">
                <a:latin typeface="微软雅黑" pitchFamily="34" charset="-122"/>
              </a:rPr>
              <a:t>回放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双屏不同源输出</a:t>
            </a:r>
            <a:endParaRPr lang="en-US" altLang="zh-CN" sz="1260" dirty="0" smtClean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1260" dirty="0" smtClean="0">
              <a:latin typeface="微软雅黑" pitchFamily="34" charset="-122"/>
            </a:endParaRPr>
          </a:p>
          <a:p>
            <a:pPr marL="257175" indent="-257175"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1260" dirty="0">
              <a:latin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347807" y="1552701"/>
            <a:ext cx="1736247" cy="1595113"/>
            <a:chOff x="1396610" y="1653745"/>
            <a:chExt cx="1736247" cy="159511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1396610" y="1653745"/>
              <a:ext cx="1736247" cy="1595113"/>
            </a:xfrm>
            <a:prstGeom prst="rect">
              <a:avLst/>
            </a:prstGeom>
          </p:spPr>
        </p:pic>
        <p:pic>
          <p:nvPicPr>
            <p:cNvPr id="12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419" y="1691425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18" y="1685156"/>
              <a:ext cx="1682627" cy="1233532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39552" y="1547271"/>
            <a:ext cx="1736247" cy="1595113"/>
            <a:chOff x="526328" y="1200834"/>
            <a:chExt cx="1736247" cy="159511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526328" y="1200834"/>
              <a:ext cx="1736247" cy="1595113"/>
            </a:xfrm>
            <a:prstGeom prst="rect">
              <a:avLst/>
            </a:prstGeom>
          </p:spPr>
        </p:pic>
        <p:pic>
          <p:nvPicPr>
            <p:cNvPr id="17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137" y="1238514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37" y="1227259"/>
              <a:ext cx="1682627" cy="1238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656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0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b="1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3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25714" y="219037"/>
            <a:ext cx="7406640" cy="45225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2400" b="1" dirty="0" smtClean="0">
                <a:latin typeface="+mj-ea"/>
              </a:rPr>
              <a:t>NVR2860E 8</a:t>
            </a:r>
            <a:r>
              <a:rPr lang="zh-CN" altLang="en-US" sz="2400" b="1" dirty="0" smtClean="0">
                <a:latin typeface="+mj-ea"/>
              </a:rPr>
              <a:t>盘位专业型</a:t>
            </a:r>
            <a:r>
              <a:rPr lang="en-US" altLang="zh-CN" sz="2400" b="1" dirty="0" smtClean="0">
                <a:latin typeface="+mj-ea"/>
              </a:rPr>
              <a:t>NVR</a:t>
            </a:r>
            <a:endParaRPr lang="zh-CN" altLang="en-US" sz="2400" b="1" dirty="0">
              <a:latin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8826" y="1296304"/>
            <a:ext cx="4405662" cy="329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>
                <a:latin typeface="微软雅黑" pitchFamily="34" charset="-122"/>
              </a:rPr>
              <a:t>型号：</a:t>
            </a:r>
            <a:r>
              <a:rPr lang="en-US" altLang="zh-CN" sz="1260" dirty="0" smtClean="0">
                <a:latin typeface="微软雅黑" pitchFamily="34" charset="-122"/>
              </a:rPr>
              <a:t>NVR2860E-16/32/48/64HD</a:t>
            </a:r>
          </a:p>
          <a:p>
            <a:pPr>
              <a:lnSpc>
                <a:spcPct val="150000"/>
              </a:lnSpc>
            </a:pP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 支持</a:t>
            </a:r>
            <a:r>
              <a:rPr lang="en-US" altLang="zh-CN" sz="1260" dirty="0">
                <a:latin typeface="微软雅黑" pitchFamily="34" charset="-122"/>
              </a:rPr>
              <a:t>16/32/48/64</a:t>
            </a:r>
            <a:r>
              <a:rPr lang="zh-CN" altLang="en-US" sz="1260" dirty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 smtClean="0">
                <a:latin typeface="微软雅黑" pitchFamily="34" charset="-122"/>
              </a:rPr>
              <a:t>接入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 支持</a:t>
            </a:r>
            <a:r>
              <a:rPr lang="zh-CN" altLang="en-US" sz="1260" dirty="0">
                <a:latin typeface="微软雅黑" pitchFamily="34" charset="-122"/>
              </a:rPr>
              <a:t>内置</a:t>
            </a:r>
            <a:r>
              <a:rPr lang="en-US" altLang="zh-CN" sz="1260" dirty="0">
                <a:latin typeface="微软雅黑" pitchFamily="34" charset="-122"/>
              </a:rPr>
              <a:t>8</a:t>
            </a:r>
            <a:r>
              <a:rPr lang="zh-CN" altLang="en-US" sz="1260" dirty="0">
                <a:latin typeface="微软雅黑" pitchFamily="34" charset="-122"/>
              </a:rPr>
              <a:t>个硬盘，支持</a:t>
            </a:r>
            <a:r>
              <a:rPr lang="en-US" altLang="zh-CN" sz="1260" dirty="0" err="1">
                <a:latin typeface="微软雅黑" pitchFamily="34" charset="-122"/>
              </a:rPr>
              <a:t>eSATA</a:t>
            </a:r>
            <a:r>
              <a:rPr lang="zh-CN" altLang="en-US" sz="1260" dirty="0">
                <a:latin typeface="微软雅黑" pitchFamily="34" charset="-122"/>
              </a:rPr>
              <a:t>存储扩展，支持热插拔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 接口</a:t>
            </a:r>
            <a:r>
              <a:rPr lang="zh-CN" altLang="en-US" sz="1260" dirty="0">
                <a:latin typeface="微软雅黑" pitchFamily="34" charset="-122"/>
              </a:rPr>
              <a:t>丰富：</a:t>
            </a:r>
            <a:r>
              <a:rPr lang="en-US" altLang="zh-CN" sz="1260" dirty="0">
                <a:latin typeface="微软雅黑" pitchFamily="34" charset="-122"/>
              </a:rPr>
              <a:t>HDMI</a:t>
            </a:r>
            <a:r>
              <a:rPr lang="zh-CN" altLang="en-US" sz="1260" dirty="0">
                <a:latin typeface="微软雅黑" pitchFamily="34" charset="-122"/>
              </a:rPr>
              <a:t>、</a:t>
            </a:r>
            <a:r>
              <a:rPr lang="en-US" altLang="zh-CN" sz="1260" dirty="0">
                <a:latin typeface="微软雅黑" pitchFamily="34" charset="-122"/>
              </a:rPr>
              <a:t>VGA</a:t>
            </a:r>
            <a:r>
              <a:rPr lang="zh-CN" altLang="en-US" sz="1260" dirty="0">
                <a:latin typeface="微软雅黑" pitchFamily="34" charset="-122"/>
              </a:rPr>
              <a:t>、双千兆网口、音频、</a:t>
            </a:r>
            <a:r>
              <a:rPr lang="zh-CN" altLang="en-US" sz="1260" dirty="0" smtClean="0">
                <a:latin typeface="微软雅黑" pitchFamily="34" charset="-122"/>
              </a:rPr>
              <a:t>告警</a:t>
            </a:r>
            <a:endParaRPr lang="en-US" altLang="zh-CN" sz="1260" dirty="0" smtClean="0">
              <a:latin typeface="微软雅黑" pitchFamily="34" charset="-122"/>
            </a:endParaRPr>
          </a:p>
          <a:p>
            <a:pPr indent="-30861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最大</a:t>
            </a:r>
            <a:r>
              <a:rPr lang="en-US" altLang="zh-CN" sz="1260" dirty="0">
                <a:latin typeface="微软雅黑" pitchFamily="34" charset="-122"/>
              </a:rPr>
              <a:t>64</a:t>
            </a:r>
            <a:r>
              <a:rPr lang="zh-CN" altLang="en-US" sz="1260" dirty="0">
                <a:latin typeface="微软雅黑" pitchFamily="34" charset="-122"/>
              </a:rPr>
              <a:t>路全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>
                <a:latin typeface="微软雅黑" pitchFamily="34" charset="-122"/>
              </a:rPr>
              <a:t>接入</a:t>
            </a:r>
            <a:endParaRPr lang="en-US" altLang="zh-CN" sz="1260" dirty="0">
              <a:latin typeface="微软雅黑" pitchFamily="34" charset="-122"/>
            </a:endParaRPr>
          </a:p>
          <a:p>
            <a:pPr indent="-30861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最大接入带宽</a:t>
            </a:r>
            <a:r>
              <a:rPr lang="en-US" altLang="zh-CN" sz="1260" dirty="0">
                <a:latin typeface="微软雅黑" pitchFamily="34" charset="-122"/>
              </a:rPr>
              <a:t>320Mbps</a:t>
            </a:r>
          </a:p>
          <a:p>
            <a:pPr indent="-30861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60" dirty="0" smtClean="0">
                <a:latin typeface="微软雅黑" pitchFamily="34" charset="-122"/>
              </a:rPr>
              <a:t>16</a:t>
            </a:r>
            <a:r>
              <a:rPr lang="zh-CN" altLang="en-US" sz="1260" dirty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>
                <a:latin typeface="微软雅黑" pitchFamily="34" charset="-122"/>
              </a:rPr>
              <a:t>解码能力 </a:t>
            </a:r>
            <a:endParaRPr lang="en-US" altLang="zh-CN" sz="1260" dirty="0">
              <a:latin typeface="微软雅黑" pitchFamily="34" charset="-122"/>
            </a:endParaRPr>
          </a:p>
          <a:p>
            <a:pPr indent="-30861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主辅屏幕显示</a:t>
            </a:r>
            <a:endParaRPr lang="en-US" altLang="zh-CN" sz="1260" dirty="0">
              <a:latin typeface="微软雅黑" pitchFamily="34" charset="-122"/>
            </a:endParaRPr>
          </a:p>
          <a:p>
            <a:pPr indent="-30861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磁阵相同方案，</a:t>
            </a:r>
            <a:r>
              <a:rPr lang="en-US" altLang="zh-CN" sz="1260" dirty="0" smtClean="0">
                <a:latin typeface="微软雅黑" pitchFamily="34" charset="-122"/>
              </a:rPr>
              <a:t>RAID 0/1/5/6/10</a:t>
            </a:r>
            <a:endParaRPr lang="zh-CN" altLang="en-US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1260" dirty="0">
              <a:latin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15138" y="4011910"/>
            <a:ext cx="103906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NVR2860E</a:t>
            </a:r>
            <a:endParaRPr lang="zh-CN" altLang="en-US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pic>
        <p:nvPicPr>
          <p:cNvPr id="22" name="图片 21" descr="NVR2821H网络录像机-1.png"/>
          <p:cNvPicPr>
            <a:picLocks noChangeAspect="1"/>
          </p:cNvPicPr>
          <p:nvPr/>
        </p:nvPicPr>
        <p:blipFill>
          <a:blip r:embed="rId2" cstate="print"/>
          <a:srcRect l="10389" t="33766" r="7792" b="27272"/>
          <a:stretch>
            <a:fillRect/>
          </a:stretch>
        </p:blipFill>
        <p:spPr>
          <a:xfrm>
            <a:off x="1113358" y="3258910"/>
            <a:ext cx="2468897" cy="783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组合 10"/>
          <p:cNvGrpSpPr/>
          <p:nvPr/>
        </p:nvGrpSpPr>
        <p:grpSpPr>
          <a:xfrm>
            <a:off x="2347807" y="1552701"/>
            <a:ext cx="1736247" cy="1595113"/>
            <a:chOff x="1396610" y="1653745"/>
            <a:chExt cx="1736247" cy="15951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1396610" y="1653745"/>
              <a:ext cx="1736247" cy="1595113"/>
            </a:xfrm>
            <a:prstGeom prst="rect">
              <a:avLst/>
            </a:prstGeom>
          </p:spPr>
        </p:pic>
        <p:pic>
          <p:nvPicPr>
            <p:cNvPr id="16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419" y="1691425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18" y="1685156"/>
              <a:ext cx="1682627" cy="1233532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539552" y="1547271"/>
            <a:ext cx="1736247" cy="1595113"/>
            <a:chOff x="526328" y="1200834"/>
            <a:chExt cx="1736247" cy="159511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526328" y="1200834"/>
              <a:ext cx="1736247" cy="1595113"/>
            </a:xfrm>
            <a:prstGeom prst="rect">
              <a:avLst/>
            </a:prstGeom>
          </p:spPr>
        </p:pic>
        <p:pic>
          <p:nvPicPr>
            <p:cNvPr id="20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137" y="1238514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37" y="1227259"/>
              <a:ext cx="1682627" cy="1238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181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0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b="1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13" name="标题 2"/>
          <p:cNvSpPr txBox="1">
            <a:spLocks noChangeArrowheads="1"/>
          </p:cNvSpPr>
          <p:nvPr/>
        </p:nvSpPr>
        <p:spPr bwMode="auto">
          <a:xfrm>
            <a:off x="462915" y="10002"/>
            <a:ext cx="4937760" cy="46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7086" tIns="43543" rIns="87086" bIns="43543"/>
          <a:lstStyle/>
          <a:p>
            <a:endParaRPr lang="zh-CN" altLang="en-US" sz="1890" dirty="0">
              <a:solidFill>
                <a:srgbClr val="2A82B0"/>
              </a:solidFill>
              <a:latin typeface="微软雅黑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25714" y="219037"/>
            <a:ext cx="7406640" cy="45225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altLang="zh-CN" sz="2400" b="1" dirty="0" smtClean="0">
                <a:latin typeface="+mj-ea"/>
              </a:rPr>
              <a:t>NVR2882 16</a:t>
            </a:r>
            <a:r>
              <a:rPr lang="zh-CN" altLang="en-US" sz="2400" b="1" dirty="0" smtClean="0">
                <a:latin typeface="+mj-ea"/>
              </a:rPr>
              <a:t>盘位功能型</a:t>
            </a:r>
            <a:r>
              <a:rPr lang="en-US" altLang="zh-CN" sz="2400" b="1" dirty="0" smtClean="0">
                <a:latin typeface="+mj-ea"/>
              </a:rPr>
              <a:t>NVR</a:t>
            </a:r>
            <a:endParaRPr lang="zh-CN" altLang="en-US" sz="2400" b="1" dirty="0">
              <a:latin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91680" y="4444858"/>
            <a:ext cx="94609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NVR2882</a:t>
            </a:r>
            <a:endParaRPr lang="zh-CN" altLang="en-US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347807" y="1552701"/>
            <a:ext cx="1736247" cy="1595113"/>
            <a:chOff x="1396610" y="1653745"/>
            <a:chExt cx="1736247" cy="15951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1396610" y="1653745"/>
              <a:ext cx="1736247" cy="1595113"/>
            </a:xfrm>
            <a:prstGeom prst="rect">
              <a:avLst/>
            </a:prstGeom>
          </p:spPr>
        </p:pic>
        <p:pic>
          <p:nvPicPr>
            <p:cNvPr id="16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419" y="1691425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18" y="1685156"/>
              <a:ext cx="1682627" cy="1233532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539552" y="1547271"/>
            <a:ext cx="1736247" cy="1595113"/>
            <a:chOff x="526328" y="1200834"/>
            <a:chExt cx="1736247" cy="159511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56" b="90965" l="19053" r="80139">
                          <a14:foregroundMark x1="79908" y1="54415" x2="79908" y2="54415"/>
                          <a14:foregroundMark x1="79792" y1="45585" x2="79792" y2="45585"/>
                          <a14:foregroundMark x1="79792" y1="45585" x2="79792" y2="45585"/>
                          <a14:foregroundMark x1="79561" y1="44764" x2="79561" y2="44764"/>
                          <a14:foregroundMark x1="79330" y1="42710" x2="79330" y2="42710"/>
                          <a14:foregroundMark x1="79330" y1="42300" x2="79330" y2="42300"/>
                          <a14:foregroundMark x1="79330" y1="41478" x2="79330" y2="41478"/>
                          <a14:foregroundMark x1="79446" y1="39836" x2="79446" y2="39836"/>
                          <a14:foregroundMark x1="79446" y1="39425" x2="79446" y2="39425"/>
                          <a14:foregroundMark x1="79561" y1="37166" x2="79561" y2="37166"/>
                          <a14:foregroundMark x1="79561" y1="37166" x2="79561" y2="37166"/>
                          <a14:foregroundMark x1="79561" y1="35729" x2="79561" y2="35729"/>
                          <a14:foregroundMark x1="79561" y1="35524" x2="79561" y2="34908"/>
                          <a14:foregroundMark x1="79561" y1="32444" x2="79561" y2="32444"/>
                          <a14:foregroundMark x1="79561" y1="32238" x2="79561" y2="32238"/>
                          <a14:foregroundMark x1="79561" y1="32238" x2="79561" y2="32238"/>
                          <a14:foregroundMark x1="79561" y1="32238" x2="79561" y2="32238"/>
                          <a14:foregroundMark x1="79561" y1="30390" x2="79561" y2="30390"/>
                          <a14:foregroundMark x1="79561" y1="30390" x2="79561" y2="30390"/>
                          <a14:foregroundMark x1="79446" y1="29774" x2="79446" y2="29774"/>
                          <a14:foregroundMark x1="79446" y1="29774" x2="79446" y2="29774"/>
                          <a14:foregroundMark x1="79446" y1="28542" x2="79446" y2="28542"/>
                          <a14:foregroundMark x1="79330" y1="26694" x2="79330" y2="26694"/>
                          <a14:foregroundMark x1="79330" y1="24846" x2="79330" y2="24846"/>
                          <a14:foregroundMark x1="79330" y1="24230" x2="79330" y2="24230"/>
                          <a14:foregroundMark x1="79908" y1="56468" x2="79908" y2="56468"/>
                          <a14:foregroundMark x1="79908" y1="56468" x2="79908" y2="56468"/>
                          <a14:foregroundMark x1="79792" y1="57084" x2="79792" y2="57084"/>
                          <a14:foregroundMark x1="79792" y1="57290" x2="79792" y2="57290"/>
                          <a14:foregroundMark x1="79792" y1="57906" x2="79792" y2="57906"/>
                          <a14:foregroundMark x1="79792" y1="57906" x2="79792" y2="57906"/>
                          <a14:foregroundMark x1="79792" y1="58111" x2="79792" y2="58111"/>
                          <a14:foregroundMark x1="79908" y1="58727" x2="79908" y2="58727"/>
                          <a14:foregroundMark x1="79908" y1="58727" x2="79908" y2="58727"/>
                          <a14:foregroundMark x1="79908" y1="59548" x2="79908" y2="59548"/>
                          <a14:foregroundMark x1="79908" y1="59754" x2="79908" y2="59754"/>
                          <a14:foregroundMark x1="80023" y1="60164" x2="80023" y2="60164"/>
                          <a14:foregroundMark x1="80139" y1="60575" x2="80139" y2="60575"/>
                          <a14:foregroundMark x1="80139" y1="60986" x2="80139" y2="60986"/>
                          <a14:foregroundMark x1="80139" y1="60986" x2="80139" y2="60986"/>
                          <a14:foregroundMark x1="79908" y1="62012" x2="79908" y2="62012"/>
                          <a14:foregroundMark x1="79908" y1="62218" x2="79908" y2="62218"/>
                          <a14:foregroundMark x1="79908" y1="62423" x2="79908" y2="62423"/>
                          <a14:foregroundMark x1="80023" y1="63244" x2="80023" y2="63244"/>
                          <a14:foregroundMark x1="80139" y1="64066" x2="80139" y2="64066"/>
                          <a14:foregroundMark x1="80139" y1="64271" x2="80139" y2="64682"/>
                          <a14:foregroundMark x1="79792" y1="65503" x2="79792" y2="65503"/>
                          <a14:foregroundMark x1="79792" y1="65503" x2="79792" y2="65503"/>
                          <a14:foregroundMark x1="79792" y1="65708" x2="79792" y2="65708"/>
                          <a14:foregroundMark x1="79792" y1="66119" x2="79792" y2="66530"/>
                          <a14:foregroundMark x1="79792" y1="66530" x2="79792" y2="66530"/>
                          <a14:foregroundMark x1="79908" y1="67146" x2="79908" y2="67146"/>
                          <a14:foregroundMark x1="79908" y1="67762" x2="79908" y2="67762"/>
                          <a14:foregroundMark x1="79908" y1="67762" x2="79908" y2="68172"/>
                          <a14:foregroundMark x1="79908" y1="68378" x2="79908" y2="68378"/>
                          <a14:foregroundMark x1="79908" y1="68378" x2="79908" y2="68378"/>
                          <a14:foregroundMark x1="80023" y1="68789" x2="80023" y2="68994"/>
                          <a14:foregroundMark x1="80023" y1="69199" x2="80023" y2="69199"/>
                          <a14:foregroundMark x1="79908" y1="17659" x2="79908" y2="17659"/>
                          <a14:foregroundMark x1="79908" y1="17659" x2="79908" y2="17659"/>
                          <a14:foregroundMark x1="79908" y1="19302" x2="79908" y2="19302"/>
                          <a14:foregroundMark x1="79908" y1="19507" x2="79908" y2="19507"/>
                          <a14:foregroundMark x1="80023" y1="20739" x2="80023" y2="20739"/>
                          <a14:foregroundMark x1="80023" y1="20739" x2="80023" y2="20739"/>
                          <a14:foregroundMark x1="79908" y1="19918" x2="79908" y2="19918"/>
                          <a14:foregroundMark x1="79908" y1="19918" x2="79908" y2="19918"/>
                          <a14:foregroundMark x1="79792" y1="20739" x2="79792" y2="20739"/>
                          <a14:foregroundMark x1="79792" y1="21150" x2="79792" y2="21150"/>
                          <a14:foregroundMark x1="79792" y1="21150" x2="79792" y2="21150"/>
                          <a14:foregroundMark x1="80139" y1="22382" x2="80139" y2="22382"/>
                          <a14:foregroundMark x1="79677" y1="16222" x2="79677" y2="16222"/>
                          <a14:foregroundMark x1="79677" y1="16222" x2="79677" y2="16222"/>
                          <a14:foregroundMark x1="79677" y1="14784" x2="79677" y2="14784"/>
                          <a14:foregroundMark x1="79677" y1="14374" x2="79677" y2="14374"/>
                          <a14:foregroundMark x1="79677" y1="13963" x2="79677" y2="13963"/>
                          <a14:foregroundMark x1="79677" y1="13758" x2="79677" y2="13758"/>
                          <a14:foregroundMark x1="79677" y1="13758" x2="79677" y2="13758"/>
                          <a14:foregroundMark x1="79677" y1="13758" x2="79677" y2="13758"/>
                          <a14:foregroundMark x1="79792" y1="13142" x2="79792" y2="13142"/>
                          <a14:foregroundMark x1="79908" y1="12731" x2="79908" y2="12731"/>
                          <a14:foregroundMark x1="79908" y1="12320" x2="79908" y2="12320"/>
                          <a14:foregroundMark x1="79908" y1="11910" x2="79908" y2="11910"/>
                          <a14:foregroundMark x1="79792" y1="10883" x2="79792" y2="10883"/>
                          <a14:foregroundMark x1="79099" y1="10678" x2="79099" y2="10678"/>
                          <a14:foregroundMark x1="78984" y1="10472" x2="78984" y2="10472"/>
                          <a14:foregroundMark x1="77136" y1="10472" x2="77136" y2="10472"/>
                          <a14:foregroundMark x1="77136" y1="10472" x2="77136" y2="10472"/>
                          <a14:foregroundMark x1="75404" y1="10267" x2="75404" y2="10267"/>
                          <a14:foregroundMark x1="74018" y1="10267" x2="74018" y2="10267"/>
                          <a14:foregroundMark x1="71594" y1="10267" x2="71594" y2="10267"/>
                          <a14:foregroundMark x1="73210" y1="10678" x2="73210" y2="10678"/>
                          <a14:foregroundMark x1="73210" y1="10678" x2="73210" y2="10678"/>
                          <a14:foregroundMark x1="73788" y1="10883" x2="73788" y2="10883"/>
                          <a14:foregroundMark x1="76559" y1="10883" x2="76559" y2="10883"/>
                          <a14:foregroundMark x1="77598" y1="10883" x2="77598" y2="10883"/>
                          <a14:foregroundMark x1="70785" y1="10883" x2="70785" y2="10883"/>
                          <a14:foregroundMark x1="69977" y1="11088" x2="69977" y2="11088"/>
                          <a14:foregroundMark x1="68591" y1="10883" x2="68591" y2="10883"/>
                          <a14:foregroundMark x1="67552" y1="10267" x2="67552" y2="10267"/>
                          <a14:foregroundMark x1="66628" y1="10267" x2="66628" y2="10267"/>
                          <a14:foregroundMark x1="66166" y1="10267" x2="66166" y2="10267"/>
                          <a14:foregroundMark x1="65820" y1="10267" x2="65820" y2="10267"/>
                          <a14:foregroundMark x1="64665" y1="10267" x2="64665" y2="10267"/>
                          <a14:foregroundMark x1="64665" y1="10267" x2="64665" y2="10267"/>
                          <a14:foregroundMark x1="64434" y1="10472" x2="64434" y2="10472"/>
                          <a14:foregroundMark x1="63857" y1="10678" x2="63741" y2="10678"/>
                          <a14:foregroundMark x1="62356" y1="10678" x2="62356" y2="10678"/>
                          <a14:foregroundMark x1="62356" y1="10678" x2="62356" y2="10678"/>
                          <a14:foregroundMark x1="61085" y1="10472" x2="61085" y2="10472"/>
                          <a14:foregroundMark x1="60508" y1="10472" x2="60277" y2="10472"/>
                          <a14:foregroundMark x1="59700" y1="10267" x2="59238" y2="10267"/>
                          <a14:foregroundMark x1="58545" y1="10267" x2="58545" y2="10267"/>
                          <a14:foregroundMark x1="57737" y1="10062" x2="57275" y2="10062"/>
                          <a14:foregroundMark x1="56005" y1="9856" x2="55543" y2="9856"/>
                          <a14:foregroundMark x1="52771" y1="9856" x2="52771" y2="9856"/>
                          <a14:foregroundMark x1="51732" y1="9856" x2="51732" y2="9856"/>
                          <a14:foregroundMark x1="51270" y1="10062" x2="50577" y2="10267"/>
                          <a14:foregroundMark x1="50231" y1="10267" x2="50000" y2="10267"/>
                          <a14:foregroundMark x1="48499" y1="10472" x2="48037" y2="10472"/>
                          <a14:foregroundMark x1="46305" y1="10472" x2="46305" y2="10472"/>
                          <a14:foregroundMark x1="45612" y1="10472" x2="45612" y2="10472"/>
                          <a14:foregroundMark x1="43995" y1="10472" x2="43533" y2="10472"/>
                          <a14:foregroundMark x1="43072" y1="10472" x2="43072" y2="10472"/>
                          <a14:foregroundMark x1="43072" y1="10472" x2="43072" y2="10472"/>
                          <a14:foregroundMark x1="54965" y1="10267" x2="54965" y2="10267"/>
                          <a14:foregroundMark x1="54273" y1="10678" x2="54273" y2="10678"/>
                          <a14:foregroundMark x1="63164" y1="10472" x2="63164" y2="10472"/>
                          <a14:foregroundMark x1="68245" y1="10267" x2="68245" y2="10267"/>
                          <a14:foregroundMark x1="69400" y1="10472" x2="69400" y2="10472"/>
                          <a14:foregroundMark x1="33256" y1="10472" x2="33256" y2="10472"/>
                          <a14:foregroundMark x1="36374" y1="10678" x2="36374" y2="10678"/>
                          <a14:foregroundMark x1="39607" y1="10883" x2="39607" y2="10883"/>
                          <a14:foregroundMark x1="40531" y1="10678" x2="40531" y2="10678"/>
                          <a14:foregroundMark x1="41224" y1="10678" x2="41224" y2="10678"/>
                          <a14:foregroundMark x1="41686" y1="10678" x2="41686" y2="10678"/>
                          <a14:foregroundMark x1="42148" y1="10678" x2="42148" y2="10678"/>
                          <a14:foregroundMark x1="38222" y1="10883" x2="38222" y2="10883"/>
                          <a14:foregroundMark x1="40531" y1="9856" x2="40531" y2="9856"/>
                          <a14:foregroundMark x1="41339" y1="10062" x2="41339" y2="10062"/>
                          <a14:foregroundMark x1="41801" y1="10267" x2="41801" y2="10267"/>
                          <a14:foregroundMark x1="36952" y1="10472" x2="36952" y2="10472"/>
                          <a14:foregroundMark x1="38915" y1="10678" x2="38915" y2="10678"/>
                          <a14:foregroundMark x1="38337" y1="10472" x2="38337" y2="10472"/>
                          <a14:foregroundMark x1="39030" y1="10267" x2="39030" y2="10267"/>
                          <a14:foregroundMark x1="39030" y1="10267" x2="39030" y2="10267"/>
                          <a14:foregroundMark x1="38568" y1="10267" x2="38568" y2="10267"/>
                          <a14:foregroundMark x1="38222" y1="10267" x2="38222" y2="10267"/>
                          <a14:foregroundMark x1="37644" y1="10267" x2="37644" y2="10267"/>
                          <a14:foregroundMark x1="36952" y1="10267" x2="36605" y2="10267"/>
                          <a14:foregroundMark x1="36143" y1="10267" x2="36143" y2="10267"/>
                          <a14:foregroundMark x1="36028" y1="10267" x2="36028" y2="10267"/>
                          <a14:foregroundMark x1="35450" y1="10472" x2="35450" y2="10472"/>
                          <a14:foregroundMark x1="35335" y1="10472" x2="35335" y2="10472"/>
                          <a14:foregroundMark x1="35335" y1="10472" x2="35335" y2="10472"/>
                          <a14:foregroundMark x1="34296" y1="10472" x2="34296" y2="10472"/>
                          <a14:foregroundMark x1="34180" y1="10472" x2="34180" y2="10472"/>
                          <a14:foregroundMark x1="33834" y1="10472" x2="33834" y2="10472"/>
                          <a14:foregroundMark x1="32333" y1="10472" x2="32333" y2="10472"/>
                          <a14:foregroundMark x1="31524" y1="10678" x2="31524" y2="10678"/>
                          <a14:foregroundMark x1="30831" y1="10678" x2="30831" y2="10678"/>
                          <a14:foregroundMark x1="29677" y1="10678" x2="29677" y2="10678"/>
                          <a14:foregroundMark x1="29561" y1="10678" x2="29561" y2="10678"/>
                          <a14:foregroundMark x1="29561" y1="10678" x2="29561" y2="10678"/>
                          <a14:foregroundMark x1="29561" y1="10678" x2="29561" y2="10678"/>
                          <a14:foregroundMark x1="28868" y1="10267" x2="28868" y2="10267"/>
                          <a14:foregroundMark x1="28753" y1="10267" x2="28753" y2="10267"/>
                          <a14:foregroundMark x1="28637" y1="10267" x2="28637" y2="10267"/>
                          <a14:foregroundMark x1="27714" y1="10267" x2="27714" y2="10267"/>
                          <a14:foregroundMark x1="27136" y1="10267" x2="27136" y2="10267"/>
                          <a14:foregroundMark x1="26905" y1="10267" x2="26905" y2="10267"/>
                          <a14:foregroundMark x1="25982" y1="10062" x2="25982" y2="10062"/>
                          <a14:foregroundMark x1="24480" y1="10062" x2="24480" y2="10062"/>
                          <a14:foregroundMark x1="23788" y1="10267" x2="23788" y2="10267"/>
                          <a14:foregroundMark x1="22864" y1="10678" x2="22864" y2="10678"/>
                          <a14:foregroundMark x1="22286" y1="10678" x2="22055" y2="10678"/>
                          <a14:foregroundMark x1="21363" y1="10678" x2="20785" y2="10883"/>
                          <a14:foregroundMark x1="20554" y1="10883" x2="20554" y2="10883"/>
                          <a14:foregroundMark x1="20554" y1="10883" x2="20554" y2="10883"/>
                          <a14:foregroundMark x1="20208" y1="11910" x2="20208" y2="11910"/>
                          <a14:foregroundMark x1="19977" y1="12320" x2="19977" y2="12320"/>
                          <a14:foregroundMark x1="20092" y1="13142" x2="20092" y2="13142"/>
                          <a14:foregroundMark x1="20092" y1="13552" x2="20092" y2="13758"/>
                          <a14:foregroundMark x1="20092" y1="14168" x2="20092" y2="14168"/>
                          <a14:foregroundMark x1="20092" y1="14784" x2="20092" y2="14784"/>
                          <a14:foregroundMark x1="20092" y1="14784" x2="20092" y2="14784"/>
                          <a14:foregroundMark x1="20092" y1="14374" x2="20092" y2="14374"/>
                          <a14:foregroundMark x1="19977" y1="13963" x2="19977" y2="13963"/>
                          <a14:foregroundMark x1="19977" y1="13552" x2="19977" y2="13552"/>
                          <a14:foregroundMark x1="19861" y1="12936" x2="19861" y2="12936"/>
                          <a14:foregroundMark x1="19861" y1="11910" x2="19861" y2="11910"/>
                          <a14:foregroundMark x1="19977" y1="11088" x2="19977" y2="11088"/>
                          <a14:foregroundMark x1="19977" y1="10678" x2="19977" y2="10678"/>
                          <a14:foregroundMark x1="20092" y1="10678" x2="20092" y2="10678"/>
                          <a14:foregroundMark x1="20554" y1="10678" x2="21016" y2="10678"/>
                          <a14:foregroundMark x1="22286" y1="10678" x2="22286" y2="10678"/>
                          <a14:foregroundMark x1="22517" y1="10678" x2="22633" y2="10678"/>
                          <a14:foregroundMark x1="23903" y1="10472" x2="24134" y2="10472"/>
                          <a14:foregroundMark x1="26097" y1="10062" x2="26097" y2="10062"/>
                          <a14:foregroundMark x1="26328" y1="9856" x2="26328" y2="9856"/>
                          <a14:foregroundMark x1="26790" y1="9856" x2="26905" y2="9856"/>
                          <a14:foregroundMark x1="28753" y1="10062" x2="28753" y2="10062"/>
                          <a14:foregroundMark x1="28753" y1="10062" x2="28753" y2="10062"/>
                          <a14:foregroundMark x1="28984" y1="10267" x2="28984" y2="10267"/>
                          <a14:foregroundMark x1="29792" y1="10062" x2="29792" y2="10062"/>
                          <a14:foregroundMark x1="30370" y1="10062" x2="30370" y2="10062"/>
                          <a14:foregroundMark x1="26443" y1="10678" x2="26443" y2="10678"/>
                          <a14:foregroundMark x1="26443" y1="10678" x2="26443" y2="10678"/>
                          <a14:foregroundMark x1="26443" y1="10678" x2="26443" y2="10678"/>
                          <a14:foregroundMark x1="26328" y1="10678" x2="26328" y2="10678"/>
                          <a14:foregroundMark x1="26212" y1="10678" x2="26212" y2="10678"/>
                          <a14:foregroundMark x1="26212" y1="10678" x2="25751" y2="10678"/>
                          <a14:foregroundMark x1="24827" y1="10678" x2="24827" y2="10678"/>
                          <a14:foregroundMark x1="24827" y1="10678" x2="24827" y2="10678"/>
                          <a14:foregroundMark x1="24827" y1="10678" x2="24827" y2="10678"/>
                          <a14:foregroundMark x1="24596" y1="10678" x2="24596" y2="10678"/>
                          <a14:foregroundMark x1="24596" y1="10678" x2="24134" y2="10678"/>
                          <a14:foregroundMark x1="23903" y1="10678" x2="23788" y2="10678"/>
                          <a14:foregroundMark x1="23557" y1="10678" x2="23326" y2="10678"/>
                          <a14:foregroundMark x1="22979" y1="10267" x2="22979" y2="10267"/>
                          <a14:foregroundMark x1="22055" y1="10267" x2="21824" y2="10267"/>
                          <a14:foregroundMark x1="21709" y1="10267" x2="21709" y2="10267"/>
                          <a14:foregroundMark x1="21594" y1="10267" x2="21132" y2="10678"/>
                          <a14:foregroundMark x1="21132" y1="10678" x2="21132" y2="10678"/>
                          <a14:foregroundMark x1="21132" y1="10678" x2="21132" y2="10678"/>
                          <a14:foregroundMark x1="20554" y1="10678" x2="20554" y2="10678"/>
                          <a14:foregroundMark x1="20554" y1="10678" x2="20554" y2="10678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439" y1="10883" x2="20439" y2="10883"/>
                          <a14:foregroundMark x1="20554" y1="10267" x2="20554" y2="10267"/>
                          <a14:foregroundMark x1="20439" y1="10062" x2="20439" y2="10062"/>
                          <a14:foregroundMark x1="20092" y1="10472" x2="20092" y2="10472"/>
                          <a14:foregroundMark x1="20092" y1="10472" x2="20092" y2="10472"/>
                          <a14:foregroundMark x1="20092" y1="10472" x2="20092" y2="10472"/>
                          <a14:foregroundMark x1="19977" y1="10472" x2="19977" y2="10472"/>
                          <a14:foregroundMark x1="19977" y1="10472" x2="19977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19861" y1="10472" x2="19861" y2="10472"/>
                          <a14:foregroundMark x1="30023" y1="10267" x2="30023" y2="10267"/>
                          <a14:foregroundMark x1="30485" y1="10267" x2="30485" y2="10267"/>
                          <a14:foregroundMark x1="30485" y1="10267" x2="30485" y2="10267"/>
                          <a14:foregroundMark x1="30600" y1="10267" x2="30600" y2="10267"/>
                          <a14:foregroundMark x1="30600" y1="10267" x2="30600" y2="10267"/>
                          <a14:foregroundMark x1="20208" y1="16222" x2="20208" y2="16222"/>
                          <a14:foregroundMark x1="20323" y1="16016" x2="20323" y2="15811"/>
                          <a14:foregroundMark x1="31524" y1="9856" x2="31524" y2="9856"/>
                          <a14:foregroundMark x1="19861" y1="21150" x2="19861" y2="21150"/>
                          <a14:foregroundMark x1="19630" y1="24435" x2="19630" y2="24435"/>
                          <a14:foregroundMark x1="20092" y1="26078" x2="20092" y2="26078"/>
                          <a14:foregroundMark x1="20092" y1="31417" x2="20092" y2="31417"/>
                          <a14:foregroundMark x1="20439" y1="34908" x2="20439" y2="34908"/>
                          <a14:foregroundMark x1="20208" y1="39425" x2="20208" y2="39425"/>
                          <a14:foregroundMark x1="20208" y1="43326" x2="20208" y2="43326"/>
                          <a14:foregroundMark x1="20323" y1="48049" x2="20323" y2="48049"/>
                          <a14:foregroundMark x1="20092" y1="52567" x2="20092" y2="52567"/>
                          <a14:foregroundMark x1="20323" y1="58727" x2="20323" y2="58727"/>
                          <a14:foregroundMark x1="20092" y1="64887" x2="20092" y2="64887"/>
                          <a14:foregroundMark x1="20208" y1="69405" x2="20208" y2="69405"/>
                          <a14:foregroundMark x1="79561" y1="48460" x2="79561" y2="48460"/>
                          <a14:foregroundMark x1="79561" y1="51129" x2="79561" y2="51129"/>
                          <a14:foregroundMark x1="49076" y1="72690" x2="49076" y2="72690"/>
                          <a14:foregroundMark x1="19977" y1="28747" x2="19977" y2="28747"/>
                          <a14:foregroundMark x1="20092" y1="33060" x2="20092" y2="33060"/>
                          <a14:foregroundMark x1="20323" y1="37166" x2="20323" y2="37166"/>
                          <a14:foregroundMark x1="19977" y1="40246" x2="19977" y2="40246"/>
                          <a14:foregroundMark x1="19977" y1="45585" x2="19977" y2="45585"/>
                          <a14:foregroundMark x1="19977" y1="50103" x2="19977" y2="50103"/>
                          <a14:foregroundMark x1="19977" y1="55236" x2="19977" y2="55236"/>
                          <a14:foregroundMark x1="19861" y1="62423" x2="19861" y2="62423"/>
                          <a14:foregroundMark x1="19746" y1="18070" x2="19746" y2="18070"/>
                          <a14:foregroundMark x1="51617" y1="82752" x2="51617" y2="82752"/>
                          <a14:foregroundMark x1="49538" y1="80698" x2="49538" y2="80698"/>
                          <a14:foregroundMark x1="46767" y1="79877" x2="46767" y2="79877"/>
                          <a14:foregroundMark x1="46420" y1="79466" x2="46420" y2="79466"/>
                          <a14:foregroundMark x1="46189" y1="82341" x2="46189" y2="82341"/>
                          <a14:foregroundMark x1="47344" y1="83162" x2="47344" y2="83162"/>
                          <a14:foregroundMark x1="51501" y1="83162" x2="51501" y2="83162"/>
                          <a14:foregroundMark x1="42032" y1="89528" x2="42032" y2="89528"/>
                          <a14:foregroundMark x1="41224" y1="89938" x2="41224" y2="89938"/>
                          <a14:foregroundMark x1="57159" y1="89733" x2="57159" y2="89733"/>
                          <a14:foregroundMark x1="57737" y1="89322" x2="57737" y2="89322"/>
                          <a14:foregroundMark x1="58314" y1="90144" x2="58314" y2="90144"/>
                          <a14:foregroundMark x1="57044" y1="90349" x2="57044" y2="90349"/>
                          <a14:foregroundMark x1="57275" y1="90554" x2="57275" y2="90554"/>
                          <a14:backgroundMark x1="58199" y1="87269" x2="58199" y2="87269"/>
                          <a14:backgroundMark x1="57275" y1="86242" x2="57275" y2="86242"/>
                          <a14:backgroundMark x1="56120" y1="85421" x2="56120" y2="85421"/>
                          <a14:backgroundMark x1="55427" y1="84189" x2="55427" y2="841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2" t="9692" r="19688" b="9240"/>
            <a:stretch/>
          </p:blipFill>
          <p:spPr>
            <a:xfrm>
              <a:off x="526328" y="1200834"/>
              <a:ext cx="1736247" cy="1595113"/>
            </a:xfrm>
            <a:prstGeom prst="rect">
              <a:avLst/>
            </a:prstGeom>
          </p:spPr>
        </p:pic>
        <p:pic>
          <p:nvPicPr>
            <p:cNvPr id="20" name="Picture 1" descr="D:\Program Files\TrueLink\Users\youjinrui@kedacom.com\KDCPic\8e669467-07a6-445f-a66f-9242fbadb20a_9a071e01-d992-499f-a963-bf34727676a4@kedacom.com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137" y="1238514"/>
              <a:ext cx="1682627" cy="1227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37" y="1227259"/>
              <a:ext cx="1682627" cy="1238518"/>
            </a:xfrm>
            <a:prstGeom prst="rect">
              <a:avLst/>
            </a:prstGeom>
          </p:spPr>
        </p:pic>
      </p:grpSp>
      <p:pic>
        <p:nvPicPr>
          <p:cNvPr id="21" name="图片 20" descr="NVR2880 正面.pn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980017" y="3291830"/>
            <a:ext cx="2367847" cy="1011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11"/>
          <p:cNvSpPr txBox="1"/>
          <p:nvPr/>
        </p:nvSpPr>
        <p:spPr>
          <a:xfrm>
            <a:off x="5004048" y="1664794"/>
            <a:ext cx="3454848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>
                <a:latin typeface="微软雅黑" pitchFamily="34" charset="-122"/>
              </a:rPr>
              <a:t>型号：</a:t>
            </a:r>
            <a:r>
              <a:rPr lang="en-US" altLang="zh-CN" sz="1260" dirty="0" smtClean="0">
                <a:latin typeface="微软雅黑" pitchFamily="34" charset="-122"/>
              </a:rPr>
              <a:t>NVR2882-32/64HD</a:t>
            </a:r>
          </a:p>
          <a:p>
            <a:pPr>
              <a:lnSpc>
                <a:spcPct val="150000"/>
              </a:lnSpc>
            </a:pPr>
            <a:r>
              <a:rPr lang="en-US" altLang="zh-CN" sz="1260" dirty="0" smtClean="0">
                <a:latin typeface="微软雅黑" pitchFamily="34" charset="-122"/>
              </a:rPr>
              <a:t>          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 支持</a:t>
            </a:r>
            <a:r>
              <a:rPr lang="en-US" altLang="zh-CN" sz="1260" dirty="0" smtClean="0">
                <a:latin typeface="微软雅黑" pitchFamily="34" charset="-122"/>
              </a:rPr>
              <a:t>32/64</a:t>
            </a:r>
            <a:r>
              <a:rPr lang="zh-CN" altLang="en-US" sz="1260" dirty="0" smtClean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 smtClean="0">
                <a:latin typeface="微软雅黑" pitchFamily="34" charset="-122"/>
              </a:rPr>
              <a:t>接入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 支持内置</a:t>
            </a:r>
            <a:r>
              <a:rPr lang="en-US" altLang="zh-CN" sz="1260" dirty="0" smtClean="0">
                <a:latin typeface="微软雅黑" pitchFamily="34" charset="-122"/>
              </a:rPr>
              <a:t>16</a:t>
            </a:r>
            <a:r>
              <a:rPr lang="zh-CN" altLang="en-US" sz="1260" dirty="0" smtClean="0">
                <a:latin typeface="微软雅黑" pitchFamily="34" charset="-122"/>
              </a:rPr>
              <a:t>个</a:t>
            </a:r>
            <a:r>
              <a:rPr lang="zh-CN" altLang="en-US" sz="1260" dirty="0">
                <a:latin typeface="微软雅黑" pitchFamily="34" charset="-122"/>
              </a:rPr>
              <a:t>硬盘</a:t>
            </a:r>
            <a:r>
              <a:rPr lang="zh-CN" altLang="en-US" sz="1260" dirty="0" smtClean="0">
                <a:latin typeface="微软雅黑" pitchFamily="34" charset="-122"/>
              </a:rPr>
              <a:t>，支持</a:t>
            </a:r>
            <a:r>
              <a:rPr lang="zh-CN" altLang="en-US" sz="1260" dirty="0">
                <a:latin typeface="微软雅黑" pitchFamily="34" charset="-122"/>
              </a:rPr>
              <a:t>热插拔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 接口</a:t>
            </a:r>
            <a:r>
              <a:rPr lang="zh-CN" altLang="en-US" sz="1260" dirty="0">
                <a:latin typeface="微软雅黑" pitchFamily="34" charset="-122"/>
              </a:rPr>
              <a:t>丰富：</a:t>
            </a:r>
            <a:r>
              <a:rPr lang="en-US" altLang="zh-CN" sz="1260" dirty="0">
                <a:latin typeface="微软雅黑" pitchFamily="34" charset="-122"/>
              </a:rPr>
              <a:t>HDMI</a:t>
            </a:r>
            <a:r>
              <a:rPr lang="zh-CN" altLang="en-US" sz="1260" dirty="0">
                <a:latin typeface="微软雅黑" pitchFamily="34" charset="-122"/>
              </a:rPr>
              <a:t>、</a:t>
            </a:r>
            <a:r>
              <a:rPr lang="en-US" altLang="zh-CN" sz="1260" dirty="0">
                <a:latin typeface="微软雅黑" pitchFamily="34" charset="-122"/>
              </a:rPr>
              <a:t>VGA</a:t>
            </a:r>
            <a:r>
              <a:rPr lang="zh-CN" altLang="en-US" sz="1260" dirty="0">
                <a:latin typeface="微软雅黑" pitchFamily="34" charset="-122"/>
              </a:rPr>
              <a:t>、双千兆网</a:t>
            </a:r>
            <a:r>
              <a:rPr lang="zh-CN" altLang="en-US" sz="1260" dirty="0" smtClean="0">
                <a:latin typeface="微软雅黑" pitchFamily="34" charset="-122"/>
              </a:rPr>
              <a:t>口、音频、告警</a:t>
            </a:r>
            <a:endParaRPr lang="en-US" altLang="zh-CN" sz="126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60" dirty="0">
                <a:latin typeface="微软雅黑" pitchFamily="34" charset="-122"/>
              </a:rPr>
              <a:t> </a:t>
            </a:r>
            <a:r>
              <a:rPr lang="en-US" altLang="zh-CN" sz="1260" dirty="0" smtClean="0">
                <a:latin typeface="微软雅黑" pitchFamily="34" charset="-122"/>
              </a:rPr>
              <a:t>  16</a:t>
            </a:r>
            <a:r>
              <a:rPr lang="zh-CN" altLang="en-US" sz="1260" dirty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>
                <a:latin typeface="微软雅黑" pitchFamily="34" charset="-122"/>
              </a:rPr>
              <a:t>解码能力 </a:t>
            </a:r>
            <a:endParaRPr lang="en-US" altLang="zh-CN" sz="1260" dirty="0">
              <a:latin typeface="微软雅黑" pitchFamily="34" charset="-122"/>
            </a:endParaRPr>
          </a:p>
          <a:p>
            <a:pPr indent="-30861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双屏本地显示、模块化设计</a:t>
            </a:r>
            <a:endParaRPr lang="en-US" altLang="zh-CN" sz="1260" dirty="0" smtClean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54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NVR2880 正面.pn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296701" y="2714420"/>
            <a:ext cx="2789196" cy="119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组合 30"/>
          <p:cNvGrpSpPr/>
          <p:nvPr/>
        </p:nvGrpSpPr>
        <p:grpSpPr>
          <a:xfrm>
            <a:off x="669683" y="1347614"/>
            <a:ext cx="4046333" cy="1204633"/>
            <a:chOff x="696328" y="1568624"/>
            <a:chExt cx="3818318" cy="983623"/>
          </a:xfrm>
        </p:grpSpPr>
        <p:grpSp>
          <p:nvGrpSpPr>
            <p:cNvPr id="10" name="组合 9"/>
            <p:cNvGrpSpPr/>
            <p:nvPr/>
          </p:nvGrpSpPr>
          <p:grpSpPr>
            <a:xfrm>
              <a:off x="1971859" y="1568624"/>
              <a:ext cx="1264334" cy="983623"/>
              <a:chOff x="1396610" y="1653745"/>
              <a:chExt cx="1736247" cy="1595113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56" b="90965" l="19053" r="80139">
                            <a14:foregroundMark x1="79908" y1="54415" x2="79908" y2="54415"/>
                            <a14:foregroundMark x1="79792" y1="45585" x2="79792" y2="45585"/>
                            <a14:foregroundMark x1="79792" y1="45585" x2="79792" y2="45585"/>
                            <a14:foregroundMark x1="79561" y1="44764" x2="79561" y2="44764"/>
                            <a14:foregroundMark x1="79330" y1="42710" x2="79330" y2="42710"/>
                            <a14:foregroundMark x1="79330" y1="42300" x2="79330" y2="42300"/>
                            <a14:foregroundMark x1="79330" y1="41478" x2="79330" y2="41478"/>
                            <a14:foregroundMark x1="79446" y1="39836" x2="79446" y2="39836"/>
                            <a14:foregroundMark x1="79446" y1="39425" x2="79446" y2="39425"/>
                            <a14:foregroundMark x1="79561" y1="37166" x2="79561" y2="37166"/>
                            <a14:foregroundMark x1="79561" y1="37166" x2="79561" y2="37166"/>
                            <a14:foregroundMark x1="79561" y1="35729" x2="79561" y2="35729"/>
                            <a14:foregroundMark x1="79561" y1="35524" x2="79561" y2="34908"/>
                            <a14:foregroundMark x1="79561" y1="32444" x2="79561" y2="32444"/>
                            <a14:foregroundMark x1="79561" y1="32238" x2="79561" y2="32238"/>
                            <a14:foregroundMark x1="79561" y1="32238" x2="79561" y2="32238"/>
                            <a14:foregroundMark x1="79561" y1="32238" x2="79561" y2="32238"/>
                            <a14:foregroundMark x1="79561" y1="30390" x2="79561" y2="30390"/>
                            <a14:foregroundMark x1="79561" y1="30390" x2="79561" y2="30390"/>
                            <a14:foregroundMark x1="79446" y1="29774" x2="79446" y2="29774"/>
                            <a14:foregroundMark x1="79446" y1="29774" x2="79446" y2="29774"/>
                            <a14:foregroundMark x1="79446" y1="28542" x2="79446" y2="28542"/>
                            <a14:foregroundMark x1="79330" y1="26694" x2="79330" y2="26694"/>
                            <a14:foregroundMark x1="79330" y1="24846" x2="79330" y2="24846"/>
                            <a14:foregroundMark x1="79330" y1="24230" x2="79330" y2="24230"/>
                            <a14:foregroundMark x1="79908" y1="56468" x2="79908" y2="56468"/>
                            <a14:foregroundMark x1="79908" y1="56468" x2="79908" y2="56468"/>
                            <a14:foregroundMark x1="79792" y1="57084" x2="79792" y2="57084"/>
                            <a14:foregroundMark x1="79792" y1="57290" x2="79792" y2="57290"/>
                            <a14:foregroundMark x1="79792" y1="57906" x2="79792" y2="57906"/>
                            <a14:foregroundMark x1="79792" y1="57906" x2="79792" y2="57906"/>
                            <a14:foregroundMark x1="79792" y1="58111" x2="79792" y2="58111"/>
                            <a14:foregroundMark x1="79908" y1="58727" x2="79908" y2="58727"/>
                            <a14:foregroundMark x1="79908" y1="58727" x2="79908" y2="58727"/>
                            <a14:foregroundMark x1="79908" y1="59548" x2="79908" y2="59548"/>
                            <a14:foregroundMark x1="79908" y1="59754" x2="79908" y2="59754"/>
                            <a14:foregroundMark x1="80023" y1="60164" x2="80023" y2="60164"/>
                            <a14:foregroundMark x1="80139" y1="60575" x2="80139" y2="60575"/>
                            <a14:foregroundMark x1="80139" y1="60986" x2="80139" y2="60986"/>
                            <a14:foregroundMark x1="80139" y1="60986" x2="80139" y2="60986"/>
                            <a14:foregroundMark x1="79908" y1="62012" x2="79908" y2="62012"/>
                            <a14:foregroundMark x1="79908" y1="62218" x2="79908" y2="62218"/>
                            <a14:foregroundMark x1="79908" y1="62423" x2="79908" y2="62423"/>
                            <a14:foregroundMark x1="80023" y1="63244" x2="80023" y2="63244"/>
                            <a14:foregroundMark x1="80139" y1="64066" x2="80139" y2="64066"/>
                            <a14:foregroundMark x1="80139" y1="64271" x2="80139" y2="64682"/>
                            <a14:foregroundMark x1="79792" y1="65503" x2="79792" y2="65503"/>
                            <a14:foregroundMark x1="79792" y1="65503" x2="79792" y2="65503"/>
                            <a14:foregroundMark x1="79792" y1="65708" x2="79792" y2="65708"/>
                            <a14:foregroundMark x1="79792" y1="66119" x2="79792" y2="66530"/>
                            <a14:foregroundMark x1="79792" y1="66530" x2="79792" y2="66530"/>
                            <a14:foregroundMark x1="79908" y1="67146" x2="79908" y2="67146"/>
                            <a14:foregroundMark x1="79908" y1="67762" x2="79908" y2="67762"/>
                            <a14:foregroundMark x1="79908" y1="67762" x2="79908" y2="68172"/>
                            <a14:foregroundMark x1="79908" y1="68378" x2="79908" y2="68378"/>
                            <a14:foregroundMark x1="79908" y1="68378" x2="79908" y2="68378"/>
                            <a14:foregroundMark x1="80023" y1="68789" x2="80023" y2="68994"/>
                            <a14:foregroundMark x1="80023" y1="69199" x2="80023" y2="69199"/>
                            <a14:foregroundMark x1="79908" y1="17659" x2="79908" y2="17659"/>
                            <a14:foregroundMark x1="79908" y1="17659" x2="79908" y2="17659"/>
                            <a14:foregroundMark x1="79908" y1="19302" x2="79908" y2="19302"/>
                            <a14:foregroundMark x1="79908" y1="19507" x2="79908" y2="19507"/>
                            <a14:foregroundMark x1="80023" y1="20739" x2="80023" y2="20739"/>
                            <a14:foregroundMark x1="80023" y1="20739" x2="80023" y2="20739"/>
                            <a14:foregroundMark x1="79908" y1="19918" x2="79908" y2="19918"/>
                            <a14:foregroundMark x1="79908" y1="19918" x2="79908" y2="19918"/>
                            <a14:foregroundMark x1="79792" y1="20739" x2="79792" y2="20739"/>
                            <a14:foregroundMark x1="79792" y1="21150" x2="79792" y2="21150"/>
                            <a14:foregroundMark x1="79792" y1="21150" x2="79792" y2="21150"/>
                            <a14:foregroundMark x1="80139" y1="22382" x2="80139" y2="22382"/>
                            <a14:foregroundMark x1="79677" y1="16222" x2="79677" y2="16222"/>
                            <a14:foregroundMark x1="79677" y1="16222" x2="79677" y2="16222"/>
                            <a14:foregroundMark x1="79677" y1="14784" x2="79677" y2="14784"/>
                            <a14:foregroundMark x1="79677" y1="14374" x2="79677" y2="14374"/>
                            <a14:foregroundMark x1="79677" y1="13963" x2="79677" y2="13963"/>
                            <a14:foregroundMark x1="79677" y1="13758" x2="79677" y2="13758"/>
                            <a14:foregroundMark x1="79677" y1="13758" x2="79677" y2="13758"/>
                            <a14:foregroundMark x1="79677" y1="13758" x2="79677" y2="13758"/>
                            <a14:foregroundMark x1="79792" y1="13142" x2="79792" y2="13142"/>
                            <a14:foregroundMark x1="79908" y1="12731" x2="79908" y2="12731"/>
                            <a14:foregroundMark x1="79908" y1="12320" x2="79908" y2="12320"/>
                            <a14:foregroundMark x1="79908" y1="11910" x2="79908" y2="11910"/>
                            <a14:foregroundMark x1="79792" y1="10883" x2="79792" y2="10883"/>
                            <a14:foregroundMark x1="79099" y1="10678" x2="79099" y2="10678"/>
                            <a14:foregroundMark x1="78984" y1="10472" x2="78984" y2="10472"/>
                            <a14:foregroundMark x1="77136" y1="10472" x2="77136" y2="10472"/>
                            <a14:foregroundMark x1="77136" y1="10472" x2="77136" y2="10472"/>
                            <a14:foregroundMark x1="75404" y1="10267" x2="75404" y2="10267"/>
                            <a14:foregroundMark x1="74018" y1="10267" x2="74018" y2="10267"/>
                            <a14:foregroundMark x1="71594" y1="10267" x2="71594" y2="10267"/>
                            <a14:foregroundMark x1="73210" y1="10678" x2="73210" y2="10678"/>
                            <a14:foregroundMark x1="73210" y1="10678" x2="73210" y2="10678"/>
                            <a14:foregroundMark x1="73788" y1="10883" x2="73788" y2="10883"/>
                            <a14:foregroundMark x1="76559" y1="10883" x2="76559" y2="10883"/>
                            <a14:foregroundMark x1="77598" y1="10883" x2="77598" y2="10883"/>
                            <a14:foregroundMark x1="70785" y1="10883" x2="70785" y2="10883"/>
                            <a14:foregroundMark x1="69977" y1="11088" x2="69977" y2="11088"/>
                            <a14:foregroundMark x1="68591" y1="10883" x2="68591" y2="10883"/>
                            <a14:foregroundMark x1="67552" y1="10267" x2="67552" y2="10267"/>
                            <a14:foregroundMark x1="66628" y1="10267" x2="66628" y2="10267"/>
                            <a14:foregroundMark x1="66166" y1="10267" x2="66166" y2="10267"/>
                            <a14:foregroundMark x1="65820" y1="10267" x2="65820" y2="10267"/>
                            <a14:foregroundMark x1="64665" y1="10267" x2="64665" y2="10267"/>
                            <a14:foregroundMark x1="64665" y1="10267" x2="64665" y2="10267"/>
                            <a14:foregroundMark x1="64434" y1="10472" x2="64434" y2="10472"/>
                            <a14:foregroundMark x1="63857" y1="10678" x2="63741" y2="10678"/>
                            <a14:foregroundMark x1="62356" y1="10678" x2="62356" y2="10678"/>
                            <a14:foregroundMark x1="62356" y1="10678" x2="62356" y2="10678"/>
                            <a14:foregroundMark x1="61085" y1="10472" x2="61085" y2="10472"/>
                            <a14:foregroundMark x1="60508" y1="10472" x2="60277" y2="10472"/>
                            <a14:foregroundMark x1="59700" y1="10267" x2="59238" y2="10267"/>
                            <a14:foregroundMark x1="58545" y1="10267" x2="58545" y2="10267"/>
                            <a14:foregroundMark x1="57737" y1="10062" x2="57275" y2="10062"/>
                            <a14:foregroundMark x1="56005" y1="9856" x2="55543" y2="9856"/>
                            <a14:foregroundMark x1="52771" y1="9856" x2="52771" y2="9856"/>
                            <a14:foregroundMark x1="51732" y1="9856" x2="51732" y2="9856"/>
                            <a14:foregroundMark x1="51270" y1="10062" x2="50577" y2="10267"/>
                            <a14:foregroundMark x1="50231" y1="10267" x2="50000" y2="10267"/>
                            <a14:foregroundMark x1="48499" y1="10472" x2="48037" y2="10472"/>
                            <a14:foregroundMark x1="46305" y1="10472" x2="46305" y2="10472"/>
                            <a14:foregroundMark x1="45612" y1="10472" x2="45612" y2="10472"/>
                            <a14:foregroundMark x1="43995" y1="10472" x2="43533" y2="10472"/>
                            <a14:foregroundMark x1="43072" y1="10472" x2="43072" y2="10472"/>
                            <a14:foregroundMark x1="43072" y1="10472" x2="43072" y2="10472"/>
                            <a14:foregroundMark x1="54965" y1="10267" x2="54965" y2="10267"/>
                            <a14:foregroundMark x1="54273" y1="10678" x2="54273" y2="10678"/>
                            <a14:foregroundMark x1="63164" y1="10472" x2="63164" y2="10472"/>
                            <a14:foregroundMark x1="68245" y1="10267" x2="68245" y2="10267"/>
                            <a14:foregroundMark x1="69400" y1="10472" x2="69400" y2="10472"/>
                            <a14:foregroundMark x1="33256" y1="10472" x2="33256" y2="10472"/>
                            <a14:foregroundMark x1="36374" y1="10678" x2="36374" y2="10678"/>
                            <a14:foregroundMark x1="39607" y1="10883" x2="39607" y2="10883"/>
                            <a14:foregroundMark x1="40531" y1="10678" x2="40531" y2="10678"/>
                            <a14:foregroundMark x1="41224" y1="10678" x2="41224" y2="10678"/>
                            <a14:foregroundMark x1="41686" y1="10678" x2="41686" y2="10678"/>
                            <a14:foregroundMark x1="42148" y1="10678" x2="42148" y2="10678"/>
                            <a14:foregroundMark x1="38222" y1="10883" x2="38222" y2="10883"/>
                            <a14:foregroundMark x1="40531" y1="9856" x2="40531" y2="9856"/>
                            <a14:foregroundMark x1="41339" y1="10062" x2="41339" y2="10062"/>
                            <a14:foregroundMark x1="41801" y1="10267" x2="41801" y2="10267"/>
                            <a14:foregroundMark x1="36952" y1="10472" x2="36952" y2="10472"/>
                            <a14:foregroundMark x1="38915" y1="10678" x2="38915" y2="10678"/>
                            <a14:foregroundMark x1="38337" y1="10472" x2="38337" y2="10472"/>
                            <a14:foregroundMark x1="39030" y1="10267" x2="39030" y2="10267"/>
                            <a14:foregroundMark x1="39030" y1="10267" x2="39030" y2="10267"/>
                            <a14:foregroundMark x1="38568" y1="10267" x2="38568" y2="10267"/>
                            <a14:foregroundMark x1="38222" y1="10267" x2="38222" y2="10267"/>
                            <a14:foregroundMark x1="37644" y1="10267" x2="37644" y2="10267"/>
                            <a14:foregroundMark x1="36952" y1="10267" x2="36605" y2="10267"/>
                            <a14:foregroundMark x1="36143" y1="10267" x2="36143" y2="10267"/>
                            <a14:foregroundMark x1="36028" y1="10267" x2="36028" y2="10267"/>
                            <a14:foregroundMark x1="35450" y1="10472" x2="35450" y2="10472"/>
                            <a14:foregroundMark x1="35335" y1="10472" x2="35335" y2="10472"/>
                            <a14:foregroundMark x1="35335" y1="10472" x2="35335" y2="10472"/>
                            <a14:foregroundMark x1="34296" y1="10472" x2="34296" y2="10472"/>
                            <a14:foregroundMark x1="34180" y1="10472" x2="34180" y2="10472"/>
                            <a14:foregroundMark x1="33834" y1="10472" x2="33834" y2="10472"/>
                            <a14:foregroundMark x1="32333" y1="10472" x2="32333" y2="10472"/>
                            <a14:foregroundMark x1="31524" y1="10678" x2="31524" y2="10678"/>
                            <a14:foregroundMark x1="30831" y1="10678" x2="30831" y2="10678"/>
                            <a14:foregroundMark x1="29677" y1="10678" x2="29677" y2="10678"/>
                            <a14:foregroundMark x1="29561" y1="10678" x2="29561" y2="10678"/>
                            <a14:foregroundMark x1="29561" y1="10678" x2="29561" y2="10678"/>
                            <a14:foregroundMark x1="29561" y1="10678" x2="29561" y2="10678"/>
                            <a14:foregroundMark x1="28868" y1="10267" x2="28868" y2="10267"/>
                            <a14:foregroundMark x1="28753" y1="10267" x2="28753" y2="10267"/>
                            <a14:foregroundMark x1="28637" y1="10267" x2="28637" y2="10267"/>
                            <a14:foregroundMark x1="27714" y1="10267" x2="27714" y2="10267"/>
                            <a14:foregroundMark x1="27136" y1="10267" x2="27136" y2="10267"/>
                            <a14:foregroundMark x1="26905" y1="10267" x2="26905" y2="10267"/>
                            <a14:foregroundMark x1="25982" y1="10062" x2="25982" y2="10062"/>
                            <a14:foregroundMark x1="24480" y1="10062" x2="24480" y2="10062"/>
                            <a14:foregroundMark x1="23788" y1="10267" x2="23788" y2="10267"/>
                            <a14:foregroundMark x1="22864" y1="10678" x2="22864" y2="10678"/>
                            <a14:foregroundMark x1="22286" y1="10678" x2="22055" y2="10678"/>
                            <a14:foregroundMark x1="21363" y1="10678" x2="20785" y2="10883"/>
                            <a14:foregroundMark x1="20554" y1="10883" x2="20554" y2="10883"/>
                            <a14:foregroundMark x1="20554" y1="10883" x2="20554" y2="10883"/>
                            <a14:foregroundMark x1="20208" y1="11910" x2="20208" y2="11910"/>
                            <a14:foregroundMark x1="19977" y1="12320" x2="19977" y2="12320"/>
                            <a14:foregroundMark x1="20092" y1="13142" x2="20092" y2="13142"/>
                            <a14:foregroundMark x1="20092" y1="13552" x2="20092" y2="13758"/>
                            <a14:foregroundMark x1="20092" y1="14168" x2="20092" y2="14168"/>
                            <a14:foregroundMark x1="20092" y1="14784" x2="20092" y2="14784"/>
                            <a14:foregroundMark x1="20092" y1="14784" x2="20092" y2="14784"/>
                            <a14:foregroundMark x1="20092" y1="14374" x2="20092" y2="14374"/>
                            <a14:foregroundMark x1="19977" y1="13963" x2="19977" y2="13963"/>
                            <a14:foregroundMark x1="19977" y1="13552" x2="19977" y2="13552"/>
                            <a14:foregroundMark x1="19861" y1="12936" x2="19861" y2="12936"/>
                            <a14:foregroundMark x1="19861" y1="11910" x2="19861" y2="11910"/>
                            <a14:foregroundMark x1="19977" y1="11088" x2="19977" y2="11088"/>
                            <a14:foregroundMark x1="19977" y1="10678" x2="19977" y2="10678"/>
                            <a14:foregroundMark x1="20092" y1="10678" x2="20092" y2="10678"/>
                            <a14:foregroundMark x1="20554" y1="10678" x2="21016" y2="10678"/>
                            <a14:foregroundMark x1="22286" y1="10678" x2="22286" y2="10678"/>
                            <a14:foregroundMark x1="22517" y1="10678" x2="22633" y2="10678"/>
                            <a14:foregroundMark x1="23903" y1="10472" x2="24134" y2="10472"/>
                            <a14:foregroundMark x1="26097" y1="10062" x2="26097" y2="10062"/>
                            <a14:foregroundMark x1="26328" y1="9856" x2="26328" y2="9856"/>
                            <a14:foregroundMark x1="26790" y1="9856" x2="26905" y2="9856"/>
                            <a14:foregroundMark x1="28753" y1="10062" x2="28753" y2="10062"/>
                            <a14:foregroundMark x1="28753" y1="10062" x2="28753" y2="10062"/>
                            <a14:foregroundMark x1="28984" y1="10267" x2="28984" y2="10267"/>
                            <a14:foregroundMark x1="29792" y1="10062" x2="29792" y2="10062"/>
                            <a14:foregroundMark x1="30370" y1="10062" x2="30370" y2="10062"/>
                            <a14:foregroundMark x1="26443" y1="10678" x2="26443" y2="10678"/>
                            <a14:foregroundMark x1="26443" y1="10678" x2="26443" y2="10678"/>
                            <a14:foregroundMark x1="26443" y1="10678" x2="26443" y2="10678"/>
                            <a14:foregroundMark x1="26328" y1="10678" x2="26328" y2="10678"/>
                            <a14:foregroundMark x1="26212" y1="10678" x2="26212" y2="10678"/>
                            <a14:foregroundMark x1="26212" y1="10678" x2="25751" y2="10678"/>
                            <a14:foregroundMark x1="24827" y1="10678" x2="24827" y2="10678"/>
                            <a14:foregroundMark x1="24827" y1="10678" x2="24827" y2="10678"/>
                            <a14:foregroundMark x1="24827" y1="10678" x2="24827" y2="10678"/>
                            <a14:foregroundMark x1="24596" y1="10678" x2="24596" y2="10678"/>
                            <a14:foregroundMark x1="24596" y1="10678" x2="24134" y2="10678"/>
                            <a14:foregroundMark x1="23903" y1="10678" x2="23788" y2="10678"/>
                            <a14:foregroundMark x1="23557" y1="10678" x2="23326" y2="10678"/>
                            <a14:foregroundMark x1="22979" y1="10267" x2="22979" y2="10267"/>
                            <a14:foregroundMark x1="22055" y1="10267" x2="21824" y2="10267"/>
                            <a14:foregroundMark x1="21709" y1="10267" x2="21709" y2="10267"/>
                            <a14:foregroundMark x1="21594" y1="10267" x2="21132" y2="10678"/>
                            <a14:foregroundMark x1="21132" y1="10678" x2="21132" y2="10678"/>
                            <a14:foregroundMark x1="21132" y1="10678" x2="21132" y2="10678"/>
                            <a14:foregroundMark x1="20554" y1="10678" x2="20554" y2="10678"/>
                            <a14:foregroundMark x1="20554" y1="10678" x2="20554" y2="10678"/>
                            <a14:foregroundMark x1="20439" y1="10883" x2="20439" y2="10883"/>
                            <a14:foregroundMark x1="20439" y1="10883" x2="20439" y2="10883"/>
                            <a14:foregroundMark x1="20439" y1="10883" x2="20439" y2="10883"/>
                            <a14:foregroundMark x1="20439" y1="10883" x2="20439" y2="10883"/>
                            <a14:foregroundMark x1="20554" y1="10267" x2="20554" y2="10267"/>
                            <a14:foregroundMark x1="20439" y1="10062" x2="20439" y2="10062"/>
                            <a14:foregroundMark x1="20092" y1="10472" x2="20092" y2="10472"/>
                            <a14:foregroundMark x1="20092" y1="10472" x2="20092" y2="10472"/>
                            <a14:foregroundMark x1="20092" y1="10472" x2="20092" y2="10472"/>
                            <a14:foregroundMark x1="19977" y1="10472" x2="19977" y2="10472"/>
                            <a14:foregroundMark x1="19977" y1="10472" x2="19977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30023" y1="10267" x2="30023" y2="10267"/>
                            <a14:foregroundMark x1="30485" y1="10267" x2="30485" y2="10267"/>
                            <a14:foregroundMark x1="30485" y1="10267" x2="30485" y2="10267"/>
                            <a14:foregroundMark x1="30600" y1="10267" x2="30600" y2="10267"/>
                            <a14:foregroundMark x1="30600" y1="10267" x2="30600" y2="10267"/>
                            <a14:foregroundMark x1="20208" y1="16222" x2="20208" y2="16222"/>
                            <a14:foregroundMark x1="20323" y1="16016" x2="20323" y2="15811"/>
                            <a14:foregroundMark x1="31524" y1="9856" x2="31524" y2="9856"/>
                            <a14:foregroundMark x1="19861" y1="21150" x2="19861" y2="21150"/>
                            <a14:foregroundMark x1="19630" y1="24435" x2="19630" y2="24435"/>
                            <a14:foregroundMark x1="20092" y1="26078" x2="20092" y2="26078"/>
                            <a14:foregroundMark x1="20092" y1="31417" x2="20092" y2="31417"/>
                            <a14:foregroundMark x1="20439" y1="34908" x2="20439" y2="34908"/>
                            <a14:foregroundMark x1="20208" y1="39425" x2="20208" y2="39425"/>
                            <a14:foregroundMark x1="20208" y1="43326" x2="20208" y2="43326"/>
                            <a14:foregroundMark x1="20323" y1="48049" x2="20323" y2="48049"/>
                            <a14:foregroundMark x1="20092" y1="52567" x2="20092" y2="52567"/>
                            <a14:foregroundMark x1="20323" y1="58727" x2="20323" y2="58727"/>
                            <a14:foregroundMark x1="20092" y1="64887" x2="20092" y2="64887"/>
                            <a14:foregroundMark x1="20208" y1="69405" x2="20208" y2="69405"/>
                            <a14:foregroundMark x1="79561" y1="48460" x2="79561" y2="48460"/>
                            <a14:foregroundMark x1="79561" y1="51129" x2="79561" y2="51129"/>
                            <a14:foregroundMark x1="49076" y1="72690" x2="49076" y2="72690"/>
                            <a14:foregroundMark x1="19977" y1="28747" x2="19977" y2="28747"/>
                            <a14:foregroundMark x1="20092" y1="33060" x2="20092" y2="33060"/>
                            <a14:foregroundMark x1="20323" y1="37166" x2="20323" y2="37166"/>
                            <a14:foregroundMark x1="19977" y1="40246" x2="19977" y2="40246"/>
                            <a14:foregroundMark x1="19977" y1="45585" x2="19977" y2="45585"/>
                            <a14:foregroundMark x1="19977" y1="50103" x2="19977" y2="50103"/>
                            <a14:foregroundMark x1="19977" y1="55236" x2="19977" y2="55236"/>
                            <a14:foregroundMark x1="19861" y1="62423" x2="19861" y2="62423"/>
                            <a14:foregroundMark x1="19746" y1="18070" x2="19746" y2="18070"/>
                            <a14:foregroundMark x1="51617" y1="82752" x2="51617" y2="82752"/>
                            <a14:foregroundMark x1="49538" y1="80698" x2="49538" y2="80698"/>
                            <a14:foregroundMark x1="46767" y1="79877" x2="46767" y2="79877"/>
                            <a14:foregroundMark x1="46420" y1="79466" x2="46420" y2="79466"/>
                            <a14:foregroundMark x1="46189" y1="82341" x2="46189" y2="82341"/>
                            <a14:foregroundMark x1="47344" y1="83162" x2="47344" y2="83162"/>
                            <a14:foregroundMark x1="51501" y1="83162" x2="51501" y2="83162"/>
                            <a14:foregroundMark x1="42032" y1="89528" x2="42032" y2="89528"/>
                            <a14:foregroundMark x1="41224" y1="89938" x2="41224" y2="89938"/>
                            <a14:foregroundMark x1="57159" y1="89733" x2="57159" y2="89733"/>
                            <a14:foregroundMark x1="57737" y1="89322" x2="57737" y2="89322"/>
                            <a14:foregroundMark x1="58314" y1="90144" x2="58314" y2="90144"/>
                            <a14:foregroundMark x1="57044" y1="90349" x2="57044" y2="90349"/>
                            <a14:foregroundMark x1="57275" y1="90554" x2="57275" y2="90554"/>
                            <a14:backgroundMark x1="58199" y1="87269" x2="58199" y2="87269"/>
                            <a14:backgroundMark x1="57275" y1="86242" x2="57275" y2="86242"/>
                            <a14:backgroundMark x1="56120" y1="85421" x2="56120" y2="85421"/>
                            <a14:backgroundMark x1="55427" y1="84189" x2="55427" y2="841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42" t="9692" r="19688" b="9240"/>
              <a:stretch/>
            </p:blipFill>
            <p:spPr>
              <a:xfrm>
                <a:off x="1396610" y="1653745"/>
                <a:ext cx="1736247" cy="1595113"/>
              </a:xfrm>
              <a:prstGeom prst="rect">
                <a:avLst/>
              </a:prstGeom>
            </p:spPr>
          </p:pic>
          <p:pic>
            <p:nvPicPr>
              <p:cNvPr id="14" name="Picture 1" descr="D:\Program Files\TrueLink\Users\youjinrui@kedacom.com\KDCPic\8e669467-07a6-445f-a66f-9242fbadb20a_9a071e01-d992-499f-a963-bf34727676a4@kedacom.com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3419" y="1691425"/>
                <a:ext cx="1682627" cy="1227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3418" y="1685156"/>
                <a:ext cx="1682627" cy="1233532"/>
              </a:xfrm>
              <a:prstGeom prst="rect">
                <a:avLst/>
              </a:prstGeom>
            </p:spPr>
          </p:pic>
        </p:grpSp>
        <p:grpSp>
          <p:nvGrpSpPr>
            <p:cNvPr id="16" name="组合 15"/>
            <p:cNvGrpSpPr/>
            <p:nvPr/>
          </p:nvGrpSpPr>
          <p:grpSpPr>
            <a:xfrm>
              <a:off x="696328" y="1568624"/>
              <a:ext cx="1264334" cy="983623"/>
              <a:chOff x="526328" y="1200834"/>
              <a:chExt cx="1736247" cy="1595113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56" b="90965" l="19053" r="80139">
                            <a14:foregroundMark x1="79908" y1="54415" x2="79908" y2="54415"/>
                            <a14:foregroundMark x1="79792" y1="45585" x2="79792" y2="45585"/>
                            <a14:foregroundMark x1="79792" y1="45585" x2="79792" y2="45585"/>
                            <a14:foregroundMark x1="79561" y1="44764" x2="79561" y2="44764"/>
                            <a14:foregroundMark x1="79330" y1="42710" x2="79330" y2="42710"/>
                            <a14:foregroundMark x1="79330" y1="42300" x2="79330" y2="42300"/>
                            <a14:foregroundMark x1="79330" y1="41478" x2="79330" y2="41478"/>
                            <a14:foregroundMark x1="79446" y1="39836" x2="79446" y2="39836"/>
                            <a14:foregroundMark x1="79446" y1="39425" x2="79446" y2="39425"/>
                            <a14:foregroundMark x1="79561" y1="37166" x2="79561" y2="37166"/>
                            <a14:foregroundMark x1="79561" y1="37166" x2="79561" y2="37166"/>
                            <a14:foregroundMark x1="79561" y1="35729" x2="79561" y2="35729"/>
                            <a14:foregroundMark x1="79561" y1="35524" x2="79561" y2="34908"/>
                            <a14:foregroundMark x1="79561" y1="32444" x2="79561" y2="32444"/>
                            <a14:foregroundMark x1="79561" y1="32238" x2="79561" y2="32238"/>
                            <a14:foregroundMark x1="79561" y1="32238" x2="79561" y2="32238"/>
                            <a14:foregroundMark x1="79561" y1="32238" x2="79561" y2="32238"/>
                            <a14:foregroundMark x1="79561" y1="30390" x2="79561" y2="30390"/>
                            <a14:foregroundMark x1="79561" y1="30390" x2="79561" y2="30390"/>
                            <a14:foregroundMark x1="79446" y1="29774" x2="79446" y2="29774"/>
                            <a14:foregroundMark x1="79446" y1="29774" x2="79446" y2="29774"/>
                            <a14:foregroundMark x1="79446" y1="28542" x2="79446" y2="28542"/>
                            <a14:foregroundMark x1="79330" y1="26694" x2="79330" y2="26694"/>
                            <a14:foregroundMark x1="79330" y1="24846" x2="79330" y2="24846"/>
                            <a14:foregroundMark x1="79330" y1="24230" x2="79330" y2="24230"/>
                            <a14:foregroundMark x1="79908" y1="56468" x2="79908" y2="56468"/>
                            <a14:foregroundMark x1="79908" y1="56468" x2="79908" y2="56468"/>
                            <a14:foregroundMark x1="79792" y1="57084" x2="79792" y2="57084"/>
                            <a14:foregroundMark x1="79792" y1="57290" x2="79792" y2="57290"/>
                            <a14:foregroundMark x1="79792" y1="57906" x2="79792" y2="57906"/>
                            <a14:foregroundMark x1="79792" y1="57906" x2="79792" y2="57906"/>
                            <a14:foregroundMark x1="79792" y1="58111" x2="79792" y2="58111"/>
                            <a14:foregroundMark x1="79908" y1="58727" x2="79908" y2="58727"/>
                            <a14:foregroundMark x1="79908" y1="58727" x2="79908" y2="58727"/>
                            <a14:foregroundMark x1="79908" y1="59548" x2="79908" y2="59548"/>
                            <a14:foregroundMark x1="79908" y1="59754" x2="79908" y2="59754"/>
                            <a14:foregroundMark x1="80023" y1="60164" x2="80023" y2="60164"/>
                            <a14:foregroundMark x1="80139" y1="60575" x2="80139" y2="60575"/>
                            <a14:foregroundMark x1="80139" y1="60986" x2="80139" y2="60986"/>
                            <a14:foregroundMark x1="80139" y1="60986" x2="80139" y2="60986"/>
                            <a14:foregroundMark x1="79908" y1="62012" x2="79908" y2="62012"/>
                            <a14:foregroundMark x1="79908" y1="62218" x2="79908" y2="62218"/>
                            <a14:foregroundMark x1="79908" y1="62423" x2="79908" y2="62423"/>
                            <a14:foregroundMark x1="80023" y1="63244" x2="80023" y2="63244"/>
                            <a14:foregroundMark x1="80139" y1="64066" x2="80139" y2="64066"/>
                            <a14:foregroundMark x1="80139" y1="64271" x2="80139" y2="64682"/>
                            <a14:foregroundMark x1="79792" y1="65503" x2="79792" y2="65503"/>
                            <a14:foregroundMark x1="79792" y1="65503" x2="79792" y2="65503"/>
                            <a14:foregroundMark x1="79792" y1="65708" x2="79792" y2="65708"/>
                            <a14:foregroundMark x1="79792" y1="66119" x2="79792" y2="66530"/>
                            <a14:foregroundMark x1="79792" y1="66530" x2="79792" y2="66530"/>
                            <a14:foregroundMark x1="79908" y1="67146" x2="79908" y2="67146"/>
                            <a14:foregroundMark x1="79908" y1="67762" x2="79908" y2="67762"/>
                            <a14:foregroundMark x1="79908" y1="67762" x2="79908" y2="68172"/>
                            <a14:foregroundMark x1="79908" y1="68378" x2="79908" y2="68378"/>
                            <a14:foregroundMark x1="79908" y1="68378" x2="79908" y2="68378"/>
                            <a14:foregroundMark x1="80023" y1="68789" x2="80023" y2="68994"/>
                            <a14:foregroundMark x1="80023" y1="69199" x2="80023" y2="69199"/>
                            <a14:foregroundMark x1="79908" y1="17659" x2="79908" y2="17659"/>
                            <a14:foregroundMark x1="79908" y1="17659" x2="79908" y2="17659"/>
                            <a14:foregroundMark x1="79908" y1="19302" x2="79908" y2="19302"/>
                            <a14:foregroundMark x1="79908" y1="19507" x2="79908" y2="19507"/>
                            <a14:foregroundMark x1="80023" y1="20739" x2="80023" y2="20739"/>
                            <a14:foregroundMark x1="80023" y1="20739" x2="80023" y2="20739"/>
                            <a14:foregroundMark x1="79908" y1="19918" x2="79908" y2="19918"/>
                            <a14:foregroundMark x1="79908" y1="19918" x2="79908" y2="19918"/>
                            <a14:foregroundMark x1="79792" y1="20739" x2="79792" y2="20739"/>
                            <a14:foregroundMark x1="79792" y1="21150" x2="79792" y2="21150"/>
                            <a14:foregroundMark x1="79792" y1="21150" x2="79792" y2="21150"/>
                            <a14:foregroundMark x1="80139" y1="22382" x2="80139" y2="22382"/>
                            <a14:foregroundMark x1="79677" y1="16222" x2="79677" y2="16222"/>
                            <a14:foregroundMark x1="79677" y1="16222" x2="79677" y2="16222"/>
                            <a14:foregroundMark x1="79677" y1="14784" x2="79677" y2="14784"/>
                            <a14:foregroundMark x1="79677" y1="14374" x2="79677" y2="14374"/>
                            <a14:foregroundMark x1="79677" y1="13963" x2="79677" y2="13963"/>
                            <a14:foregroundMark x1="79677" y1="13758" x2="79677" y2="13758"/>
                            <a14:foregroundMark x1="79677" y1="13758" x2="79677" y2="13758"/>
                            <a14:foregroundMark x1="79677" y1="13758" x2="79677" y2="13758"/>
                            <a14:foregroundMark x1="79792" y1="13142" x2="79792" y2="13142"/>
                            <a14:foregroundMark x1="79908" y1="12731" x2="79908" y2="12731"/>
                            <a14:foregroundMark x1="79908" y1="12320" x2="79908" y2="12320"/>
                            <a14:foregroundMark x1="79908" y1="11910" x2="79908" y2="11910"/>
                            <a14:foregroundMark x1="79792" y1="10883" x2="79792" y2="10883"/>
                            <a14:foregroundMark x1="79099" y1="10678" x2="79099" y2="10678"/>
                            <a14:foregroundMark x1="78984" y1="10472" x2="78984" y2="10472"/>
                            <a14:foregroundMark x1="77136" y1="10472" x2="77136" y2="10472"/>
                            <a14:foregroundMark x1="77136" y1="10472" x2="77136" y2="10472"/>
                            <a14:foregroundMark x1="75404" y1="10267" x2="75404" y2="10267"/>
                            <a14:foregroundMark x1="74018" y1="10267" x2="74018" y2="10267"/>
                            <a14:foregroundMark x1="71594" y1="10267" x2="71594" y2="10267"/>
                            <a14:foregroundMark x1="73210" y1="10678" x2="73210" y2="10678"/>
                            <a14:foregroundMark x1="73210" y1="10678" x2="73210" y2="10678"/>
                            <a14:foregroundMark x1="73788" y1="10883" x2="73788" y2="10883"/>
                            <a14:foregroundMark x1="76559" y1="10883" x2="76559" y2="10883"/>
                            <a14:foregroundMark x1="77598" y1="10883" x2="77598" y2="10883"/>
                            <a14:foregroundMark x1="70785" y1="10883" x2="70785" y2="10883"/>
                            <a14:foregroundMark x1="69977" y1="11088" x2="69977" y2="11088"/>
                            <a14:foregroundMark x1="68591" y1="10883" x2="68591" y2="10883"/>
                            <a14:foregroundMark x1="67552" y1="10267" x2="67552" y2="10267"/>
                            <a14:foregroundMark x1="66628" y1="10267" x2="66628" y2="10267"/>
                            <a14:foregroundMark x1="66166" y1="10267" x2="66166" y2="10267"/>
                            <a14:foregroundMark x1="65820" y1="10267" x2="65820" y2="10267"/>
                            <a14:foregroundMark x1="64665" y1="10267" x2="64665" y2="10267"/>
                            <a14:foregroundMark x1="64665" y1="10267" x2="64665" y2="10267"/>
                            <a14:foregroundMark x1="64434" y1="10472" x2="64434" y2="10472"/>
                            <a14:foregroundMark x1="63857" y1="10678" x2="63741" y2="10678"/>
                            <a14:foregroundMark x1="62356" y1="10678" x2="62356" y2="10678"/>
                            <a14:foregroundMark x1="62356" y1="10678" x2="62356" y2="10678"/>
                            <a14:foregroundMark x1="61085" y1="10472" x2="61085" y2="10472"/>
                            <a14:foregroundMark x1="60508" y1="10472" x2="60277" y2="10472"/>
                            <a14:foregroundMark x1="59700" y1="10267" x2="59238" y2="10267"/>
                            <a14:foregroundMark x1="58545" y1="10267" x2="58545" y2="10267"/>
                            <a14:foregroundMark x1="57737" y1="10062" x2="57275" y2="10062"/>
                            <a14:foregroundMark x1="56005" y1="9856" x2="55543" y2="9856"/>
                            <a14:foregroundMark x1="52771" y1="9856" x2="52771" y2="9856"/>
                            <a14:foregroundMark x1="51732" y1="9856" x2="51732" y2="9856"/>
                            <a14:foregroundMark x1="51270" y1="10062" x2="50577" y2="10267"/>
                            <a14:foregroundMark x1="50231" y1="10267" x2="50000" y2="10267"/>
                            <a14:foregroundMark x1="48499" y1="10472" x2="48037" y2="10472"/>
                            <a14:foregroundMark x1="46305" y1="10472" x2="46305" y2="10472"/>
                            <a14:foregroundMark x1="45612" y1="10472" x2="45612" y2="10472"/>
                            <a14:foregroundMark x1="43995" y1="10472" x2="43533" y2="10472"/>
                            <a14:foregroundMark x1="43072" y1="10472" x2="43072" y2="10472"/>
                            <a14:foregroundMark x1="43072" y1="10472" x2="43072" y2="10472"/>
                            <a14:foregroundMark x1="54965" y1="10267" x2="54965" y2="10267"/>
                            <a14:foregroundMark x1="54273" y1="10678" x2="54273" y2="10678"/>
                            <a14:foregroundMark x1="63164" y1="10472" x2="63164" y2="10472"/>
                            <a14:foregroundMark x1="68245" y1="10267" x2="68245" y2="10267"/>
                            <a14:foregroundMark x1="69400" y1="10472" x2="69400" y2="10472"/>
                            <a14:foregroundMark x1="33256" y1="10472" x2="33256" y2="10472"/>
                            <a14:foregroundMark x1="36374" y1="10678" x2="36374" y2="10678"/>
                            <a14:foregroundMark x1="39607" y1="10883" x2="39607" y2="10883"/>
                            <a14:foregroundMark x1="40531" y1="10678" x2="40531" y2="10678"/>
                            <a14:foregroundMark x1="41224" y1="10678" x2="41224" y2="10678"/>
                            <a14:foregroundMark x1="41686" y1="10678" x2="41686" y2="10678"/>
                            <a14:foregroundMark x1="42148" y1="10678" x2="42148" y2="10678"/>
                            <a14:foregroundMark x1="38222" y1="10883" x2="38222" y2="10883"/>
                            <a14:foregroundMark x1="40531" y1="9856" x2="40531" y2="9856"/>
                            <a14:foregroundMark x1="41339" y1="10062" x2="41339" y2="10062"/>
                            <a14:foregroundMark x1="41801" y1="10267" x2="41801" y2="10267"/>
                            <a14:foregroundMark x1="36952" y1="10472" x2="36952" y2="10472"/>
                            <a14:foregroundMark x1="38915" y1="10678" x2="38915" y2="10678"/>
                            <a14:foregroundMark x1="38337" y1="10472" x2="38337" y2="10472"/>
                            <a14:foregroundMark x1="39030" y1="10267" x2="39030" y2="10267"/>
                            <a14:foregroundMark x1="39030" y1="10267" x2="39030" y2="10267"/>
                            <a14:foregroundMark x1="38568" y1="10267" x2="38568" y2="10267"/>
                            <a14:foregroundMark x1="38222" y1="10267" x2="38222" y2="10267"/>
                            <a14:foregroundMark x1="37644" y1="10267" x2="37644" y2="10267"/>
                            <a14:foregroundMark x1="36952" y1="10267" x2="36605" y2="10267"/>
                            <a14:foregroundMark x1="36143" y1="10267" x2="36143" y2="10267"/>
                            <a14:foregroundMark x1="36028" y1="10267" x2="36028" y2="10267"/>
                            <a14:foregroundMark x1="35450" y1="10472" x2="35450" y2="10472"/>
                            <a14:foregroundMark x1="35335" y1="10472" x2="35335" y2="10472"/>
                            <a14:foregroundMark x1="35335" y1="10472" x2="35335" y2="10472"/>
                            <a14:foregroundMark x1="34296" y1="10472" x2="34296" y2="10472"/>
                            <a14:foregroundMark x1="34180" y1="10472" x2="34180" y2="10472"/>
                            <a14:foregroundMark x1="33834" y1="10472" x2="33834" y2="10472"/>
                            <a14:foregroundMark x1="32333" y1="10472" x2="32333" y2="10472"/>
                            <a14:foregroundMark x1="31524" y1="10678" x2="31524" y2="10678"/>
                            <a14:foregroundMark x1="30831" y1="10678" x2="30831" y2="10678"/>
                            <a14:foregroundMark x1="29677" y1="10678" x2="29677" y2="10678"/>
                            <a14:foregroundMark x1="29561" y1="10678" x2="29561" y2="10678"/>
                            <a14:foregroundMark x1="29561" y1="10678" x2="29561" y2="10678"/>
                            <a14:foregroundMark x1="29561" y1="10678" x2="29561" y2="10678"/>
                            <a14:foregroundMark x1="28868" y1="10267" x2="28868" y2="10267"/>
                            <a14:foregroundMark x1="28753" y1="10267" x2="28753" y2="10267"/>
                            <a14:foregroundMark x1="28637" y1="10267" x2="28637" y2="10267"/>
                            <a14:foregroundMark x1="27714" y1="10267" x2="27714" y2="10267"/>
                            <a14:foregroundMark x1="27136" y1="10267" x2="27136" y2="10267"/>
                            <a14:foregroundMark x1="26905" y1="10267" x2="26905" y2="10267"/>
                            <a14:foregroundMark x1="25982" y1="10062" x2="25982" y2="10062"/>
                            <a14:foregroundMark x1="24480" y1="10062" x2="24480" y2="10062"/>
                            <a14:foregroundMark x1="23788" y1="10267" x2="23788" y2="10267"/>
                            <a14:foregroundMark x1="22864" y1="10678" x2="22864" y2="10678"/>
                            <a14:foregroundMark x1="22286" y1="10678" x2="22055" y2="10678"/>
                            <a14:foregroundMark x1="21363" y1="10678" x2="20785" y2="10883"/>
                            <a14:foregroundMark x1="20554" y1="10883" x2="20554" y2="10883"/>
                            <a14:foregroundMark x1="20554" y1="10883" x2="20554" y2="10883"/>
                            <a14:foregroundMark x1="20208" y1="11910" x2="20208" y2="11910"/>
                            <a14:foregroundMark x1="19977" y1="12320" x2="19977" y2="12320"/>
                            <a14:foregroundMark x1="20092" y1="13142" x2="20092" y2="13142"/>
                            <a14:foregroundMark x1="20092" y1="13552" x2="20092" y2="13758"/>
                            <a14:foregroundMark x1="20092" y1="14168" x2="20092" y2="14168"/>
                            <a14:foregroundMark x1="20092" y1="14784" x2="20092" y2="14784"/>
                            <a14:foregroundMark x1="20092" y1="14784" x2="20092" y2="14784"/>
                            <a14:foregroundMark x1="20092" y1="14374" x2="20092" y2="14374"/>
                            <a14:foregroundMark x1="19977" y1="13963" x2="19977" y2="13963"/>
                            <a14:foregroundMark x1="19977" y1="13552" x2="19977" y2="13552"/>
                            <a14:foregroundMark x1="19861" y1="12936" x2="19861" y2="12936"/>
                            <a14:foregroundMark x1="19861" y1="11910" x2="19861" y2="11910"/>
                            <a14:foregroundMark x1="19977" y1="11088" x2="19977" y2="11088"/>
                            <a14:foregroundMark x1="19977" y1="10678" x2="19977" y2="10678"/>
                            <a14:foregroundMark x1="20092" y1="10678" x2="20092" y2="10678"/>
                            <a14:foregroundMark x1="20554" y1="10678" x2="21016" y2="10678"/>
                            <a14:foregroundMark x1="22286" y1="10678" x2="22286" y2="10678"/>
                            <a14:foregroundMark x1="22517" y1="10678" x2="22633" y2="10678"/>
                            <a14:foregroundMark x1="23903" y1="10472" x2="24134" y2="10472"/>
                            <a14:foregroundMark x1="26097" y1="10062" x2="26097" y2="10062"/>
                            <a14:foregroundMark x1="26328" y1="9856" x2="26328" y2="9856"/>
                            <a14:foregroundMark x1="26790" y1="9856" x2="26905" y2="9856"/>
                            <a14:foregroundMark x1="28753" y1="10062" x2="28753" y2="10062"/>
                            <a14:foregroundMark x1="28753" y1="10062" x2="28753" y2="10062"/>
                            <a14:foregroundMark x1="28984" y1="10267" x2="28984" y2="10267"/>
                            <a14:foregroundMark x1="29792" y1="10062" x2="29792" y2="10062"/>
                            <a14:foregroundMark x1="30370" y1="10062" x2="30370" y2="10062"/>
                            <a14:foregroundMark x1="26443" y1="10678" x2="26443" y2="10678"/>
                            <a14:foregroundMark x1="26443" y1="10678" x2="26443" y2="10678"/>
                            <a14:foregroundMark x1="26443" y1="10678" x2="26443" y2="10678"/>
                            <a14:foregroundMark x1="26328" y1="10678" x2="26328" y2="10678"/>
                            <a14:foregroundMark x1="26212" y1="10678" x2="26212" y2="10678"/>
                            <a14:foregroundMark x1="26212" y1="10678" x2="25751" y2="10678"/>
                            <a14:foregroundMark x1="24827" y1="10678" x2="24827" y2="10678"/>
                            <a14:foregroundMark x1="24827" y1="10678" x2="24827" y2="10678"/>
                            <a14:foregroundMark x1="24827" y1="10678" x2="24827" y2="10678"/>
                            <a14:foregroundMark x1="24596" y1="10678" x2="24596" y2="10678"/>
                            <a14:foregroundMark x1="24596" y1="10678" x2="24134" y2="10678"/>
                            <a14:foregroundMark x1="23903" y1="10678" x2="23788" y2="10678"/>
                            <a14:foregroundMark x1="23557" y1="10678" x2="23326" y2="10678"/>
                            <a14:foregroundMark x1="22979" y1="10267" x2="22979" y2="10267"/>
                            <a14:foregroundMark x1="22055" y1="10267" x2="21824" y2="10267"/>
                            <a14:foregroundMark x1="21709" y1="10267" x2="21709" y2="10267"/>
                            <a14:foregroundMark x1="21594" y1="10267" x2="21132" y2="10678"/>
                            <a14:foregroundMark x1="21132" y1="10678" x2="21132" y2="10678"/>
                            <a14:foregroundMark x1="21132" y1="10678" x2="21132" y2="10678"/>
                            <a14:foregroundMark x1="20554" y1="10678" x2="20554" y2="10678"/>
                            <a14:foregroundMark x1="20554" y1="10678" x2="20554" y2="10678"/>
                            <a14:foregroundMark x1="20439" y1="10883" x2="20439" y2="10883"/>
                            <a14:foregroundMark x1="20439" y1="10883" x2="20439" y2="10883"/>
                            <a14:foregroundMark x1="20439" y1="10883" x2="20439" y2="10883"/>
                            <a14:foregroundMark x1="20439" y1="10883" x2="20439" y2="10883"/>
                            <a14:foregroundMark x1="20554" y1="10267" x2="20554" y2="10267"/>
                            <a14:foregroundMark x1="20439" y1="10062" x2="20439" y2="10062"/>
                            <a14:foregroundMark x1="20092" y1="10472" x2="20092" y2="10472"/>
                            <a14:foregroundMark x1="20092" y1="10472" x2="20092" y2="10472"/>
                            <a14:foregroundMark x1="20092" y1="10472" x2="20092" y2="10472"/>
                            <a14:foregroundMark x1="19977" y1="10472" x2="19977" y2="10472"/>
                            <a14:foregroundMark x1="19977" y1="10472" x2="19977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30023" y1="10267" x2="30023" y2="10267"/>
                            <a14:foregroundMark x1="30485" y1="10267" x2="30485" y2="10267"/>
                            <a14:foregroundMark x1="30485" y1="10267" x2="30485" y2="10267"/>
                            <a14:foregroundMark x1="30600" y1="10267" x2="30600" y2="10267"/>
                            <a14:foregroundMark x1="30600" y1="10267" x2="30600" y2="10267"/>
                            <a14:foregroundMark x1="20208" y1="16222" x2="20208" y2="16222"/>
                            <a14:foregroundMark x1="20323" y1="16016" x2="20323" y2="15811"/>
                            <a14:foregroundMark x1="31524" y1="9856" x2="31524" y2="9856"/>
                            <a14:foregroundMark x1="19861" y1="21150" x2="19861" y2="21150"/>
                            <a14:foregroundMark x1="19630" y1="24435" x2="19630" y2="24435"/>
                            <a14:foregroundMark x1="20092" y1="26078" x2="20092" y2="26078"/>
                            <a14:foregroundMark x1="20092" y1="31417" x2="20092" y2="31417"/>
                            <a14:foregroundMark x1="20439" y1="34908" x2="20439" y2="34908"/>
                            <a14:foregroundMark x1="20208" y1="39425" x2="20208" y2="39425"/>
                            <a14:foregroundMark x1="20208" y1="43326" x2="20208" y2="43326"/>
                            <a14:foregroundMark x1="20323" y1="48049" x2="20323" y2="48049"/>
                            <a14:foregroundMark x1="20092" y1="52567" x2="20092" y2="52567"/>
                            <a14:foregroundMark x1="20323" y1="58727" x2="20323" y2="58727"/>
                            <a14:foregroundMark x1="20092" y1="64887" x2="20092" y2="64887"/>
                            <a14:foregroundMark x1="20208" y1="69405" x2="20208" y2="69405"/>
                            <a14:foregroundMark x1="79561" y1="48460" x2="79561" y2="48460"/>
                            <a14:foregroundMark x1="79561" y1="51129" x2="79561" y2="51129"/>
                            <a14:foregroundMark x1="49076" y1="72690" x2="49076" y2="72690"/>
                            <a14:foregroundMark x1="19977" y1="28747" x2="19977" y2="28747"/>
                            <a14:foregroundMark x1="20092" y1="33060" x2="20092" y2="33060"/>
                            <a14:foregroundMark x1="20323" y1="37166" x2="20323" y2="37166"/>
                            <a14:foregroundMark x1="19977" y1="40246" x2="19977" y2="40246"/>
                            <a14:foregroundMark x1="19977" y1="45585" x2="19977" y2="45585"/>
                            <a14:foregroundMark x1="19977" y1="50103" x2="19977" y2="50103"/>
                            <a14:foregroundMark x1="19977" y1="55236" x2="19977" y2="55236"/>
                            <a14:foregroundMark x1="19861" y1="62423" x2="19861" y2="62423"/>
                            <a14:foregroundMark x1="19746" y1="18070" x2="19746" y2="18070"/>
                            <a14:foregroundMark x1="51617" y1="82752" x2="51617" y2="82752"/>
                            <a14:foregroundMark x1="49538" y1="80698" x2="49538" y2="80698"/>
                            <a14:foregroundMark x1="46767" y1="79877" x2="46767" y2="79877"/>
                            <a14:foregroundMark x1="46420" y1="79466" x2="46420" y2="79466"/>
                            <a14:foregroundMark x1="46189" y1="82341" x2="46189" y2="82341"/>
                            <a14:foregroundMark x1="47344" y1="83162" x2="47344" y2="83162"/>
                            <a14:foregroundMark x1="51501" y1="83162" x2="51501" y2="83162"/>
                            <a14:foregroundMark x1="42032" y1="89528" x2="42032" y2="89528"/>
                            <a14:foregroundMark x1="41224" y1="89938" x2="41224" y2="89938"/>
                            <a14:foregroundMark x1="57159" y1="89733" x2="57159" y2="89733"/>
                            <a14:foregroundMark x1="57737" y1="89322" x2="57737" y2="89322"/>
                            <a14:foregroundMark x1="58314" y1="90144" x2="58314" y2="90144"/>
                            <a14:foregroundMark x1="57044" y1="90349" x2="57044" y2="90349"/>
                            <a14:foregroundMark x1="57275" y1="90554" x2="57275" y2="90554"/>
                            <a14:backgroundMark x1="58199" y1="87269" x2="58199" y2="87269"/>
                            <a14:backgroundMark x1="57275" y1="86242" x2="57275" y2="86242"/>
                            <a14:backgroundMark x1="56120" y1="85421" x2="56120" y2="85421"/>
                            <a14:backgroundMark x1="55427" y1="84189" x2="55427" y2="841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42" t="9692" r="19688" b="9240"/>
              <a:stretch/>
            </p:blipFill>
            <p:spPr>
              <a:xfrm>
                <a:off x="526328" y="1200834"/>
                <a:ext cx="1736247" cy="1595113"/>
              </a:xfrm>
              <a:prstGeom prst="rect">
                <a:avLst/>
              </a:prstGeom>
            </p:spPr>
          </p:pic>
          <p:pic>
            <p:nvPicPr>
              <p:cNvPr id="18" name="Picture 1" descr="D:\Program Files\TrueLink\Users\youjinrui@kedacom.com\KDCPic\8e669467-07a6-445f-a66f-9242fbadb20a_9a071e01-d992-499f-a963-bf34727676a4@kedacom.com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137" y="1238514"/>
                <a:ext cx="1682627" cy="12272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137" y="1227259"/>
                <a:ext cx="1682627" cy="1238518"/>
              </a:xfrm>
              <a:prstGeom prst="rect">
                <a:avLst/>
              </a:prstGeom>
            </p:spPr>
          </p:pic>
        </p:grpSp>
        <p:grpSp>
          <p:nvGrpSpPr>
            <p:cNvPr id="29" name="组合 28"/>
            <p:cNvGrpSpPr/>
            <p:nvPr/>
          </p:nvGrpSpPr>
          <p:grpSpPr>
            <a:xfrm>
              <a:off x="3250312" y="1568624"/>
              <a:ext cx="1264334" cy="983623"/>
              <a:chOff x="3200638" y="2927460"/>
              <a:chExt cx="1264334" cy="98362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856" b="90965" l="19053" r="80139">
                            <a14:foregroundMark x1="79908" y1="54415" x2="79908" y2="54415"/>
                            <a14:foregroundMark x1="79792" y1="45585" x2="79792" y2="45585"/>
                            <a14:foregroundMark x1="79792" y1="45585" x2="79792" y2="45585"/>
                            <a14:foregroundMark x1="79561" y1="44764" x2="79561" y2="44764"/>
                            <a14:foregroundMark x1="79330" y1="42710" x2="79330" y2="42710"/>
                            <a14:foregroundMark x1="79330" y1="42300" x2="79330" y2="42300"/>
                            <a14:foregroundMark x1="79330" y1="41478" x2="79330" y2="41478"/>
                            <a14:foregroundMark x1="79446" y1="39836" x2="79446" y2="39836"/>
                            <a14:foregroundMark x1="79446" y1="39425" x2="79446" y2="39425"/>
                            <a14:foregroundMark x1="79561" y1="37166" x2="79561" y2="37166"/>
                            <a14:foregroundMark x1="79561" y1="37166" x2="79561" y2="37166"/>
                            <a14:foregroundMark x1="79561" y1="35729" x2="79561" y2="35729"/>
                            <a14:foregroundMark x1="79561" y1="35524" x2="79561" y2="34908"/>
                            <a14:foregroundMark x1="79561" y1="32444" x2="79561" y2="32444"/>
                            <a14:foregroundMark x1="79561" y1="32238" x2="79561" y2="32238"/>
                            <a14:foregroundMark x1="79561" y1="32238" x2="79561" y2="32238"/>
                            <a14:foregroundMark x1="79561" y1="32238" x2="79561" y2="32238"/>
                            <a14:foregroundMark x1="79561" y1="30390" x2="79561" y2="30390"/>
                            <a14:foregroundMark x1="79561" y1="30390" x2="79561" y2="30390"/>
                            <a14:foregroundMark x1="79446" y1="29774" x2="79446" y2="29774"/>
                            <a14:foregroundMark x1="79446" y1="29774" x2="79446" y2="29774"/>
                            <a14:foregroundMark x1="79446" y1="28542" x2="79446" y2="28542"/>
                            <a14:foregroundMark x1="79330" y1="26694" x2="79330" y2="26694"/>
                            <a14:foregroundMark x1="79330" y1="24846" x2="79330" y2="24846"/>
                            <a14:foregroundMark x1="79330" y1="24230" x2="79330" y2="24230"/>
                            <a14:foregroundMark x1="79908" y1="56468" x2="79908" y2="56468"/>
                            <a14:foregroundMark x1="79908" y1="56468" x2="79908" y2="56468"/>
                            <a14:foregroundMark x1="79792" y1="57084" x2="79792" y2="57084"/>
                            <a14:foregroundMark x1="79792" y1="57290" x2="79792" y2="57290"/>
                            <a14:foregroundMark x1="79792" y1="57906" x2="79792" y2="57906"/>
                            <a14:foregroundMark x1="79792" y1="57906" x2="79792" y2="57906"/>
                            <a14:foregroundMark x1="79792" y1="58111" x2="79792" y2="58111"/>
                            <a14:foregroundMark x1="79908" y1="58727" x2="79908" y2="58727"/>
                            <a14:foregroundMark x1="79908" y1="58727" x2="79908" y2="58727"/>
                            <a14:foregroundMark x1="79908" y1="59548" x2="79908" y2="59548"/>
                            <a14:foregroundMark x1="79908" y1="59754" x2="79908" y2="59754"/>
                            <a14:foregroundMark x1="80023" y1="60164" x2="80023" y2="60164"/>
                            <a14:foregroundMark x1="80139" y1="60575" x2="80139" y2="60575"/>
                            <a14:foregroundMark x1="80139" y1="60986" x2="80139" y2="60986"/>
                            <a14:foregroundMark x1="80139" y1="60986" x2="80139" y2="60986"/>
                            <a14:foregroundMark x1="79908" y1="62012" x2="79908" y2="62012"/>
                            <a14:foregroundMark x1="79908" y1="62218" x2="79908" y2="62218"/>
                            <a14:foregroundMark x1="79908" y1="62423" x2="79908" y2="62423"/>
                            <a14:foregroundMark x1="80023" y1="63244" x2="80023" y2="63244"/>
                            <a14:foregroundMark x1="80139" y1="64066" x2="80139" y2="64066"/>
                            <a14:foregroundMark x1="80139" y1="64271" x2="80139" y2="64682"/>
                            <a14:foregroundMark x1="79792" y1="65503" x2="79792" y2="65503"/>
                            <a14:foregroundMark x1="79792" y1="65503" x2="79792" y2="65503"/>
                            <a14:foregroundMark x1="79792" y1="65708" x2="79792" y2="65708"/>
                            <a14:foregroundMark x1="79792" y1="66119" x2="79792" y2="66530"/>
                            <a14:foregroundMark x1="79792" y1="66530" x2="79792" y2="66530"/>
                            <a14:foregroundMark x1="79908" y1="67146" x2="79908" y2="67146"/>
                            <a14:foregroundMark x1="79908" y1="67762" x2="79908" y2="67762"/>
                            <a14:foregroundMark x1="79908" y1="67762" x2="79908" y2="68172"/>
                            <a14:foregroundMark x1="79908" y1="68378" x2="79908" y2="68378"/>
                            <a14:foregroundMark x1="79908" y1="68378" x2="79908" y2="68378"/>
                            <a14:foregroundMark x1="80023" y1="68789" x2="80023" y2="68994"/>
                            <a14:foregroundMark x1="80023" y1="69199" x2="80023" y2="69199"/>
                            <a14:foregroundMark x1="79908" y1="17659" x2="79908" y2="17659"/>
                            <a14:foregroundMark x1="79908" y1="17659" x2="79908" y2="17659"/>
                            <a14:foregroundMark x1="79908" y1="19302" x2="79908" y2="19302"/>
                            <a14:foregroundMark x1="79908" y1="19507" x2="79908" y2="19507"/>
                            <a14:foregroundMark x1="80023" y1="20739" x2="80023" y2="20739"/>
                            <a14:foregroundMark x1="80023" y1="20739" x2="80023" y2="20739"/>
                            <a14:foregroundMark x1="79908" y1="19918" x2="79908" y2="19918"/>
                            <a14:foregroundMark x1="79908" y1="19918" x2="79908" y2="19918"/>
                            <a14:foregroundMark x1="79792" y1="20739" x2="79792" y2="20739"/>
                            <a14:foregroundMark x1="79792" y1="21150" x2="79792" y2="21150"/>
                            <a14:foregroundMark x1="79792" y1="21150" x2="79792" y2="21150"/>
                            <a14:foregroundMark x1="80139" y1="22382" x2="80139" y2="22382"/>
                            <a14:foregroundMark x1="79677" y1="16222" x2="79677" y2="16222"/>
                            <a14:foregroundMark x1="79677" y1="16222" x2="79677" y2="16222"/>
                            <a14:foregroundMark x1="79677" y1="14784" x2="79677" y2="14784"/>
                            <a14:foregroundMark x1="79677" y1="14374" x2="79677" y2="14374"/>
                            <a14:foregroundMark x1="79677" y1="13963" x2="79677" y2="13963"/>
                            <a14:foregroundMark x1="79677" y1="13758" x2="79677" y2="13758"/>
                            <a14:foregroundMark x1="79677" y1="13758" x2="79677" y2="13758"/>
                            <a14:foregroundMark x1="79677" y1="13758" x2="79677" y2="13758"/>
                            <a14:foregroundMark x1="79792" y1="13142" x2="79792" y2="13142"/>
                            <a14:foregroundMark x1="79908" y1="12731" x2="79908" y2="12731"/>
                            <a14:foregroundMark x1="79908" y1="12320" x2="79908" y2="12320"/>
                            <a14:foregroundMark x1="79908" y1="11910" x2="79908" y2="11910"/>
                            <a14:foregroundMark x1="79792" y1="10883" x2="79792" y2="10883"/>
                            <a14:foregroundMark x1="79099" y1="10678" x2="79099" y2="10678"/>
                            <a14:foregroundMark x1="78984" y1="10472" x2="78984" y2="10472"/>
                            <a14:foregroundMark x1="77136" y1="10472" x2="77136" y2="10472"/>
                            <a14:foregroundMark x1="77136" y1="10472" x2="77136" y2="10472"/>
                            <a14:foregroundMark x1="75404" y1="10267" x2="75404" y2="10267"/>
                            <a14:foregroundMark x1="74018" y1="10267" x2="74018" y2="10267"/>
                            <a14:foregroundMark x1="71594" y1="10267" x2="71594" y2="10267"/>
                            <a14:foregroundMark x1="73210" y1="10678" x2="73210" y2="10678"/>
                            <a14:foregroundMark x1="73210" y1="10678" x2="73210" y2="10678"/>
                            <a14:foregroundMark x1="73788" y1="10883" x2="73788" y2="10883"/>
                            <a14:foregroundMark x1="76559" y1="10883" x2="76559" y2="10883"/>
                            <a14:foregroundMark x1="77598" y1="10883" x2="77598" y2="10883"/>
                            <a14:foregroundMark x1="70785" y1="10883" x2="70785" y2="10883"/>
                            <a14:foregroundMark x1="69977" y1="11088" x2="69977" y2="11088"/>
                            <a14:foregroundMark x1="68591" y1="10883" x2="68591" y2="10883"/>
                            <a14:foregroundMark x1="67552" y1="10267" x2="67552" y2="10267"/>
                            <a14:foregroundMark x1="66628" y1="10267" x2="66628" y2="10267"/>
                            <a14:foregroundMark x1="66166" y1="10267" x2="66166" y2="10267"/>
                            <a14:foregroundMark x1="65820" y1="10267" x2="65820" y2="10267"/>
                            <a14:foregroundMark x1="64665" y1="10267" x2="64665" y2="10267"/>
                            <a14:foregroundMark x1="64665" y1="10267" x2="64665" y2="10267"/>
                            <a14:foregroundMark x1="64434" y1="10472" x2="64434" y2="10472"/>
                            <a14:foregroundMark x1="63857" y1="10678" x2="63741" y2="10678"/>
                            <a14:foregroundMark x1="62356" y1="10678" x2="62356" y2="10678"/>
                            <a14:foregroundMark x1="62356" y1="10678" x2="62356" y2="10678"/>
                            <a14:foregroundMark x1="61085" y1="10472" x2="61085" y2="10472"/>
                            <a14:foregroundMark x1="60508" y1="10472" x2="60277" y2="10472"/>
                            <a14:foregroundMark x1="59700" y1="10267" x2="59238" y2="10267"/>
                            <a14:foregroundMark x1="58545" y1="10267" x2="58545" y2="10267"/>
                            <a14:foregroundMark x1="57737" y1="10062" x2="57275" y2="10062"/>
                            <a14:foregroundMark x1="56005" y1="9856" x2="55543" y2="9856"/>
                            <a14:foregroundMark x1="52771" y1="9856" x2="52771" y2="9856"/>
                            <a14:foregroundMark x1="51732" y1="9856" x2="51732" y2="9856"/>
                            <a14:foregroundMark x1="51270" y1="10062" x2="50577" y2="10267"/>
                            <a14:foregroundMark x1="50231" y1="10267" x2="50000" y2="10267"/>
                            <a14:foregroundMark x1="48499" y1="10472" x2="48037" y2="10472"/>
                            <a14:foregroundMark x1="46305" y1="10472" x2="46305" y2="10472"/>
                            <a14:foregroundMark x1="45612" y1="10472" x2="45612" y2="10472"/>
                            <a14:foregroundMark x1="43995" y1="10472" x2="43533" y2="10472"/>
                            <a14:foregroundMark x1="43072" y1="10472" x2="43072" y2="10472"/>
                            <a14:foregroundMark x1="43072" y1="10472" x2="43072" y2="10472"/>
                            <a14:foregroundMark x1="54965" y1="10267" x2="54965" y2="10267"/>
                            <a14:foregroundMark x1="54273" y1="10678" x2="54273" y2="10678"/>
                            <a14:foregroundMark x1="63164" y1="10472" x2="63164" y2="10472"/>
                            <a14:foregroundMark x1="68245" y1="10267" x2="68245" y2="10267"/>
                            <a14:foregroundMark x1="69400" y1="10472" x2="69400" y2="10472"/>
                            <a14:foregroundMark x1="33256" y1="10472" x2="33256" y2="10472"/>
                            <a14:foregroundMark x1="36374" y1="10678" x2="36374" y2="10678"/>
                            <a14:foregroundMark x1="39607" y1="10883" x2="39607" y2="10883"/>
                            <a14:foregroundMark x1="40531" y1="10678" x2="40531" y2="10678"/>
                            <a14:foregroundMark x1="41224" y1="10678" x2="41224" y2="10678"/>
                            <a14:foregroundMark x1="41686" y1="10678" x2="41686" y2="10678"/>
                            <a14:foregroundMark x1="42148" y1="10678" x2="42148" y2="10678"/>
                            <a14:foregroundMark x1="38222" y1="10883" x2="38222" y2="10883"/>
                            <a14:foregroundMark x1="40531" y1="9856" x2="40531" y2="9856"/>
                            <a14:foregroundMark x1="41339" y1="10062" x2="41339" y2="10062"/>
                            <a14:foregroundMark x1="41801" y1="10267" x2="41801" y2="10267"/>
                            <a14:foregroundMark x1="36952" y1="10472" x2="36952" y2="10472"/>
                            <a14:foregroundMark x1="38915" y1="10678" x2="38915" y2="10678"/>
                            <a14:foregroundMark x1="38337" y1="10472" x2="38337" y2="10472"/>
                            <a14:foregroundMark x1="39030" y1="10267" x2="39030" y2="10267"/>
                            <a14:foregroundMark x1="39030" y1="10267" x2="39030" y2="10267"/>
                            <a14:foregroundMark x1="38568" y1="10267" x2="38568" y2="10267"/>
                            <a14:foregroundMark x1="38222" y1="10267" x2="38222" y2="10267"/>
                            <a14:foregroundMark x1="37644" y1="10267" x2="37644" y2="10267"/>
                            <a14:foregroundMark x1="36952" y1="10267" x2="36605" y2="10267"/>
                            <a14:foregroundMark x1="36143" y1="10267" x2="36143" y2="10267"/>
                            <a14:foregroundMark x1="36028" y1="10267" x2="36028" y2="10267"/>
                            <a14:foregroundMark x1="35450" y1="10472" x2="35450" y2="10472"/>
                            <a14:foregroundMark x1="35335" y1="10472" x2="35335" y2="10472"/>
                            <a14:foregroundMark x1="35335" y1="10472" x2="35335" y2="10472"/>
                            <a14:foregroundMark x1="34296" y1="10472" x2="34296" y2="10472"/>
                            <a14:foregroundMark x1="34180" y1="10472" x2="34180" y2="10472"/>
                            <a14:foregroundMark x1="33834" y1="10472" x2="33834" y2="10472"/>
                            <a14:foregroundMark x1="32333" y1="10472" x2="32333" y2="10472"/>
                            <a14:foregroundMark x1="31524" y1="10678" x2="31524" y2="10678"/>
                            <a14:foregroundMark x1="30831" y1="10678" x2="30831" y2="10678"/>
                            <a14:foregroundMark x1="29677" y1="10678" x2="29677" y2="10678"/>
                            <a14:foregroundMark x1="29561" y1="10678" x2="29561" y2="10678"/>
                            <a14:foregroundMark x1="29561" y1="10678" x2="29561" y2="10678"/>
                            <a14:foregroundMark x1="29561" y1="10678" x2="29561" y2="10678"/>
                            <a14:foregroundMark x1="28868" y1="10267" x2="28868" y2="10267"/>
                            <a14:foregroundMark x1="28753" y1="10267" x2="28753" y2="10267"/>
                            <a14:foregroundMark x1="28637" y1="10267" x2="28637" y2="10267"/>
                            <a14:foregroundMark x1="27714" y1="10267" x2="27714" y2="10267"/>
                            <a14:foregroundMark x1="27136" y1="10267" x2="27136" y2="10267"/>
                            <a14:foregroundMark x1="26905" y1="10267" x2="26905" y2="10267"/>
                            <a14:foregroundMark x1="25982" y1="10062" x2="25982" y2="10062"/>
                            <a14:foregroundMark x1="24480" y1="10062" x2="24480" y2="10062"/>
                            <a14:foregroundMark x1="23788" y1="10267" x2="23788" y2="10267"/>
                            <a14:foregroundMark x1="22864" y1="10678" x2="22864" y2="10678"/>
                            <a14:foregroundMark x1="22286" y1="10678" x2="22055" y2="10678"/>
                            <a14:foregroundMark x1="21363" y1="10678" x2="20785" y2="10883"/>
                            <a14:foregroundMark x1="20554" y1="10883" x2="20554" y2="10883"/>
                            <a14:foregroundMark x1="20554" y1="10883" x2="20554" y2="10883"/>
                            <a14:foregroundMark x1="20208" y1="11910" x2="20208" y2="11910"/>
                            <a14:foregroundMark x1="19977" y1="12320" x2="19977" y2="12320"/>
                            <a14:foregroundMark x1="20092" y1="13142" x2="20092" y2="13142"/>
                            <a14:foregroundMark x1="20092" y1="13552" x2="20092" y2="13758"/>
                            <a14:foregroundMark x1="20092" y1="14168" x2="20092" y2="14168"/>
                            <a14:foregroundMark x1="20092" y1="14784" x2="20092" y2="14784"/>
                            <a14:foregroundMark x1="20092" y1="14784" x2="20092" y2="14784"/>
                            <a14:foregroundMark x1="20092" y1="14374" x2="20092" y2="14374"/>
                            <a14:foregroundMark x1="19977" y1="13963" x2="19977" y2="13963"/>
                            <a14:foregroundMark x1="19977" y1="13552" x2="19977" y2="13552"/>
                            <a14:foregroundMark x1="19861" y1="12936" x2="19861" y2="12936"/>
                            <a14:foregroundMark x1="19861" y1="11910" x2="19861" y2="11910"/>
                            <a14:foregroundMark x1="19977" y1="11088" x2="19977" y2="11088"/>
                            <a14:foregroundMark x1="19977" y1="10678" x2="19977" y2="10678"/>
                            <a14:foregroundMark x1="20092" y1="10678" x2="20092" y2="10678"/>
                            <a14:foregroundMark x1="20554" y1="10678" x2="21016" y2="10678"/>
                            <a14:foregroundMark x1="22286" y1="10678" x2="22286" y2="10678"/>
                            <a14:foregroundMark x1="22517" y1="10678" x2="22633" y2="10678"/>
                            <a14:foregroundMark x1="23903" y1="10472" x2="24134" y2="10472"/>
                            <a14:foregroundMark x1="26097" y1="10062" x2="26097" y2="10062"/>
                            <a14:foregroundMark x1="26328" y1="9856" x2="26328" y2="9856"/>
                            <a14:foregroundMark x1="26790" y1="9856" x2="26905" y2="9856"/>
                            <a14:foregroundMark x1="28753" y1="10062" x2="28753" y2="10062"/>
                            <a14:foregroundMark x1="28753" y1="10062" x2="28753" y2="10062"/>
                            <a14:foregroundMark x1="28984" y1="10267" x2="28984" y2="10267"/>
                            <a14:foregroundMark x1="29792" y1="10062" x2="29792" y2="10062"/>
                            <a14:foregroundMark x1="30370" y1="10062" x2="30370" y2="10062"/>
                            <a14:foregroundMark x1="26443" y1="10678" x2="26443" y2="10678"/>
                            <a14:foregroundMark x1="26443" y1="10678" x2="26443" y2="10678"/>
                            <a14:foregroundMark x1="26443" y1="10678" x2="26443" y2="10678"/>
                            <a14:foregroundMark x1="26328" y1="10678" x2="26328" y2="10678"/>
                            <a14:foregroundMark x1="26212" y1="10678" x2="26212" y2="10678"/>
                            <a14:foregroundMark x1="26212" y1="10678" x2="25751" y2="10678"/>
                            <a14:foregroundMark x1="24827" y1="10678" x2="24827" y2="10678"/>
                            <a14:foregroundMark x1="24827" y1="10678" x2="24827" y2="10678"/>
                            <a14:foregroundMark x1="24827" y1="10678" x2="24827" y2="10678"/>
                            <a14:foregroundMark x1="24596" y1="10678" x2="24596" y2="10678"/>
                            <a14:foregroundMark x1="24596" y1="10678" x2="24134" y2="10678"/>
                            <a14:foregroundMark x1="23903" y1="10678" x2="23788" y2="10678"/>
                            <a14:foregroundMark x1="23557" y1="10678" x2="23326" y2="10678"/>
                            <a14:foregroundMark x1="22979" y1="10267" x2="22979" y2="10267"/>
                            <a14:foregroundMark x1="22055" y1="10267" x2="21824" y2="10267"/>
                            <a14:foregroundMark x1="21709" y1="10267" x2="21709" y2="10267"/>
                            <a14:foregroundMark x1="21594" y1="10267" x2="21132" y2="10678"/>
                            <a14:foregroundMark x1="21132" y1="10678" x2="21132" y2="10678"/>
                            <a14:foregroundMark x1="21132" y1="10678" x2="21132" y2="10678"/>
                            <a14:foregroundMark x1="20554" y1="10678" x2="20554" y2="10678"/>
                            <a14:foregroundMark x1="20554" y1="10678" x2="20554" y2="10678"/>
                            <a14:foregroundMark x1="20439" y1="10883" x2="20439" y2="10883"/>
                            <a14:foregroundMark x1="20439" y1="10883" x2="20439" y2="10883"/>
                            <a14:foregroundMark x1="20439" y1="10883" x2="20439" y2="10883"/>
                            <a14:foregroundMark x1="20439" y1="10883" x2="20439" y2="10883"/>
                            <a14:foregroundMark x1="20554" y1="10267" x2="20554" y2="10267"/>
                            <a14:foregroundMark x1="20439" y1="10062" x2="20439" y2="10062"/>
                            <a14:foregroundMark x1="20092" y1="10472" x2="20092" y2="10472"/>
                            <a14:foregroundMark x1="20092" y1="10472" x2="20092" y2="10472"/>
                            <a14:foregroundMark x1="20092" y1="10472" x2="20092" y2="10472"/>
                            <a14:foregroundMark x1="19977" y1="10472" x2="19977" y2="10472"/>
                            <a14:foregroundMark x1="19977" y1="10472" x2="19977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19861" y1="10472" x2="19861" y2="10472"/>
                            <a14:foregroundMark x1="30023" y1="10267" x2="30023" y2="10267"/>
                            <a14:foregroundMark x1="30485" y1="10267" x2="30485" y2="10267"/>
                            <a14:foregroundMark x1="30485" y1="10267" x2="30485" y2="10267"/>
                            <a14:foregroundMark x1="30600" y1="10267" x2="30600" y2="10267"/>
                            <a14:foregroundMark x1="30600" y1="10267" x2="30600" y2="10267"/>
                            <a14:foregroundMark x1="20208" y1="16222" x2="20208" y2="16222"/>
                            <a14:foregroundMark x1="20323" y1="16016" x2="20323" y2="15811"/>
                            <a14:foregroundMark x1="31524" y1="9856" x2="31524" y2="9856"/>
                            <a14:foregroundMark x1="19861" y1="21150" x2="19861" y2="21150"/>
                            <a14:foregroundMark x1="19630" y1="24435" x2="19630" y2="24435"/>
                            <a14:foregroundMark x1="20092" y1="26078" x2="20092" y2="26078"/>
                            <a14:foregroundMark x1="20092" y1="31417" x2="20092" y2="31417"/>
                            <a14:foregroundMark x1="20439" y1="34908" x2="20439" y2="34908"/>
                            <a14:foregroundMark x1="20208" y1="39425" x2="20208" y2="39425"/>
                            <a14:foregroundMark x1="20208" y1="43326" x2="20208" y2="43326"/>
                            <a14:foregroundMark x1="20323" y1="48049" x2="20323" y2="48049"/>
                            <a14:foregroundMark x1="20092" y1="52567" x2="20092" y2="52567"/>
                            <a14:foregroundMark x1="20323" y1="58727" x2="20323" y2="58727"/>
                            <a14:foregroundMark x1="20092" y1="64887" x2="20092" y2="64887"/>
                            <a14:foregroundMark x1="20208" y1="69405" x2="20208" y2="69405"/>
                            <a14:foregroundMark x1="79561" y1="48460" x2="79561" y2="48460"/>
                            <a14:foregroundMark x1="79561" y1="51129" x2="79561" y2="51129"/>
                            <a14:foregroundMark x1="49076" y1="72690" x2="49076" y2="72690"/>
                            <a14:foregroundMark x1="19977" y1="28747" x2="19977" y2="28747"/>
                            <a14:foregroundMark x1="20092" y1="33060" x2="20092" y2="33060"/>
                            <a14:foregroundMark x1="20323" y1="37166" x2="20323" y2="37166"/>
                            <a14:foregroundMark x1="19977" y1="40246" x2="19977" y2="40246"/>
                            <a14:foregroundMark x1="19977" y1="45585" x2="19977" y2="45585"/>
                            <a14:foregroundMark x1="19977" y1="50103" x2="19977" y2="50103"/>
                            <a14:foregroundMark x1="19977" y1="55236" x2="19977" y2="55236"/>
                            <a14:foregroundMark x1="19861" y1="62423" x2="19861" y2="62423"/>
                            <a14:foregroundMark x1="19746" y1="18070" x2="19746" y2="18070"/>
                            <a14:foregroundMark x1="51617" y1="82752" x2="51617" y2="82752"/>
                            <a14:foregroundMark x1="49538" y1="80698" x2="49538" y2="80698"/>
                            <a14:foregroundMark x1="46767" y1="79877" x2="46767" y2="79877"/>
                            <a14:foregroundMark x1="46420" y1="79466" x2="46420" y2="79466"/>
                            <a14:foregroundMark x1="46189" y1="82341" x2="46189" y2="82341"/>
                            <a14:foregroundMark x1="47344" y1="83162" x2="47344" y2="83162"/>
                            <a14:foregroundMark x1="51501" y1="83162" x2="51501" y2="83162"/>
                            <a14:foregroundMark x1="42032" y1="89528" x2="42032" y2="89528"/>
                            <a14:foregroundMark x1="41224" y1="89938" x2="41224" y2="89938"/>
                            <a14:foregroundMark x1="57159" y1="89733" x2="57159" y2="89733"/>
                            <a14:foregroundMark x1="57737" y1="89322" x2="57737" y2="89322"/>
                            <a14:foregroundMark x1="58314" y1="90144" x2="58314" y2="90144"/>
                            <a14:foregroundMark x1="57044" y1="90349" x2="57044" y2="90349"/>
                            <a14:foregroundMark x1="57275" y1="90554" x2="57275" y2="90554"/>
                            <a14:backgroundMark x1="58199" y1="87269" x2="58199" y2="87269"/>
                            <a14:backgroundMark x1="57275" y1="86242" x2="57275" y2="86242"/>
                            <a14:backgroundMark x1="56120" y1="85421" x2="56120" y2="85421"/>
                            <a14:backgroundMark x1="55427" y1="84189" x2="55427" y2="8418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42" t="9692" r="19688" b="9240"/>
              <a:stretch/>
            </p:blipFill>
            <p:spPr>
              <a:xfrm>
                <a:off x="3200638" y="2927460"/>
                <a:ext cx="1264334" cy="983623"/>
              </a:xfrm>
              <a:prstGeom prst="rect">
                <a:avLst/>
              </a:prstGeom>
            </p:spPr>
          </p:pic>
          <p:pic>
            <p:nvPicPr>
              <p:cNvPr id="22" name="Picture 1" descr="D:\Program Files\TrueLink\Users\youjinrui@kedacom.com\KDCPic\8e669467-07a6-445f-a66f-9242fbadb20a_9a071e01-d992-499f-a963-bf34727676a4@kedacom.com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0160" y="2950695"/>
                <a:ext cx="1225288" cy="756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0160" y="2946831"/>
                <a:ext cx="612644" cy="380328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9652" y="2950696"/>
                <a:ext cx="618948" cy="376464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2409" y="3324802"/>
                <a:ext cx="623039" cy="382682"/>
              </a:xfrm>
              <a:prstGeom prst="rect">
                <a:avLst/>
              </a:prstGeom>
            </p:spPr>
          </p:pic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04" t="24892" r="6143"/>
              <a:stretch/>
            </p:blipFill>
            <p:spPr>
              <a:xfrm>
                <a:off x="3220728" y="3324802"/>
                <a:ext cx="608923" cy="382682"/>
              </a:xfrm>
              <a:prstGeom prst="rect">
                <a:avLst/>
              </a:prstGeom>
            </p:spPr>
          </p:pic>
        </p:grpSp>
      </p:grpSp>
      <p:sp>
        <p:nvSpPr>
          <p:cNvPr id="30" name="TextBox 11"/>
          <p:cNvSpPr txBox="1"/>
          <p:nvPr/>
        </p:nvSpPr>
        <p:spPr>
          <a:xfrm>
            <a:off x="5220072" y="987574"/>
            <a:ext cx="3454848" cy="3873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60" dirty="0">
                <a:latin typeface="微软雅黑" pitchFamily="34" charset="-122"/>
              </a:rPr>
              <a:t>型号：</a:t>
            </a:r>
            <a:r>
              <a:rPr lang="en-US" altLang="zh-CN" sz="1260" dirty="0" smtClean="0">
                <a:latin typeface="微软雅黑" pitchFamily="34" charset="-122"/>
              </a:rPr>
              <a:t>NVR2881-32/64/128HD</a:t>
            </a:r>
          </a:p>
          <a:p>
            <a:pPr>
              <a:lnSpc>
                <a:spcPct val="150000"/>
              </a:lnSpc>
            </a:pPr>
            <a:r>
              <a:rPr lang="en-US" altLang="zh-CN" sz="1260" dirty="0" smtClean="0">
                <a:latin typeface="微软雅黑" pitchFamily="34" charset="-122"/>
              </a:rPr>
              <a:t>          NVR2881-32/64HDI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 支持</a:t>
            </a:r>
            <a:r>
              <a:rPr lang="en-US" altLang="zh-CN" sz="1260" dirty="0" smtClean="0">
                <a:latin typeface="微软雅黑" pitchFamily="34" charset="-122"/>
              </a:rPr>
              <a:t>32/64/128</a:t>
            </a:r>
            <a:r>
              <a:rPr lang="zh-CN" altLang="en-US" sz="1260" dirty="0" smtClean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 smtClean="0">
                <a:latin typeface="微软雅黑" pitchFamily="34" charset="-122"/>
              </a:rPr>
              <a:t>接入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 支持内置</a:t>
            </a:r>
            <a:r>
              <a:rPr lang="en-US" altLang="zh-CN" sz="1260" dirty="0" smtClean="0">
                <a:latin typeface="微软雅黑" pitchFamily="34" charset="-122"/>
              </a:rPr>
              <a:t>16</a:t>
            </a:r>
            <a:r>
              <a:rPr lang="zh-CN" altLang="en-US" sz="1260" dirty="0" smtClean="0">
                <a:latin typeface="微软雅黑" pitchFamily="34" charset="-122"/>
              </a:rPr>
              <a:t>个</a:t>
            </a:r>
            <a:r>
              <a:rPr lang="zh-CN" altLang="en-US" sz="1260" dirty="0">
                <a:latin typeface="微软雅黑" pitchFamily="34" charset="-122"/>
              </a:rPr>
              <a:t>硬盘</a:t>
            </a:r>
            <a:r>
              <a:rPr lang="zh-CN" altLang="en-US" sz="1260" dirty="0" smtClean="0">
                <a:latin typeface="微软雅黑" pitchFamily="34" charset="-122"/>
              </a:rPr>
              <a:t>，支持</a:t>
            </a:r>
            <a:r>
              <a:rPr lang="zh-CN" altLang="en-US" sz="1260" dirty="0">
                <a:latin typeface="微软雅黑" pitchFamily="34" charset="-122"/>
              </a:rPr>
              <a:t>热插拔</a:t>
            </a:r>
            <a:endParaRPr lang="en-US" altLang="zh-CN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>
                <a:latin typeface="微软雅黑" pitchFamily="34" charset="-122"/>
              </a:rPr>
              <a:t> </a:t>
            </a:r>
            <a:r>
              <a:rPr lang="zh-CN" altLang="en-US" sz="1260" dirty="0" smtClean="0">
                <a:latin typeface="微软雅黑" pitchFamily="34" charset="-122"/>
              </a:rPr>
              <a:t>  接口</a:t>
            </a:r>
            <a:r>
              <a:rPr lang="zh-CN" altLang="en-US" sz="1260" dirty="0">
                <a:latin typeface="微软雅黑" pitchFamily="34" charset="-122"/>
              </a:rPr>
              <a:t>丰富：</a:t>
            </a:r>
            <a:r>
              <a:rPr lang="en-US" altLang="zh-CN" sz="1260" dirty="0">
                <a:latin typeface="微软雅黑" pitchFamily="34" charset="-122"/>
              </a:rPr>
              <a:t>HDMI</a:t>
            </a:r>
            <a:r>
              <a:rPr lang="zh-CN" altLang="en-US" sz="1260" dirty="0">
                <a:latin typeface="微软雅黑" pitchFamily="34" charset="-122"/>
              </a:rPr>
              <a:t>、</a:t>
            </a:r>
            <a:r>
              <a:rPr lang="en-US" altLang="zh-CN" sz="1260" dirty="0">
                <a:latin typeface="微软雅黑" pitchFamily="34" charset="-122"/>
              </a:rPr>
              <a:t>VGA</a:t>
            </a:r>
            <a:r>
              <a:rPr lang="zh-CN" altLang="en-US" sz="1260" dirty="0">
                <a:latin typeface="微软雅黑" pitchFamily="34" charset="-122"/>
              </a:rPr>
              <a:t>、双千兆网</a:t>
            </a:r>
            <a:r>
              <a:rPr lang="zh-CN" altLang="en-US" sz="1260" dirty="0" smtClean="0">
                <a:latin typeface="微软雅黑" pitchFamily="34" charset="-122"/>
              </a:rPr>
              <a:t>口、音频、告警</a:t>
            </a:r>
            <a:endParaRPr lang="en-US" altLang="zh-CN" sz="1260" dirty="0" smtClean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60" dirty="0">
                <a:latin typeface="微软雅黑" pitchFamily="34" charset="-122"/>
              </a:rPr>
              <a:t> </a:t>
            </a:r>
            <a:r>
              <a:rPr lang="en-US" altLang="zh-CN" sz="1260" dirty="0" smtClean="0">
                <a:latin typeface="微软雅黑" pitchFamily="34" charset="-122"/>
              </a:rPr>
              <a:t>  16</a:t>
            </a:r>
            <a:r>
              <a:rPr lang="zh-CN" altLang="en-US" sz="1260" dirty="0">
                <a:latin typeface="微软雅黑" pitchFamily="34" charset="-122"/>
              </a:rPr>
              <a:t>路</a:t>
            </a:r>
            <a:r>
              <a:rPr lang="en-US" altLang="zh-CN" sz="1260" dirty="0">
                <a:latin typeface="微软雅黑" pitchFamily="34" charset="-122"/>
              </a:rPr>
              <a:t>1080P</a:t>
            </a:r>
            <a:r>
              <a:rPr lang="zh-CN" altLang="en-US" sz="1260" dirty="0">
                <a:latin typeface="微软雅黑" pitchFamily="34" charset="-122"/>
              </a:rPr>
              <a:t>解码能力 </a:t>
            </a:r>
            <a:endParaRPr lang="en-US" altLang="zh-CN" sz="1260" dirty="0">
              <a:latin typeface="微软雅黑" pitchFamily="34" charset="-122"/>
            </a:endParaRPr>
          </a:p>
          <a:p>
            <a:pPr indent="-30861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60" dirty="0" smtClean="0">
                <a:latin typeface="微软雅黑" pitchFamily="34" charset="-122"/>
              </a:rPr>
              <a:t>3</a:t>
            </a:r>
            <a:r>
              <a:rPr lang="zh-CN" altLang="en-US" sz="1260" dirty="0" smtClean="0">
                <a:latin typeface="微软雅黑" pitchFamily="34" charset="-122"/>
              </a:rPr>
              <a:t>屏本地显示、</a:t>
            </a:r>
            <a:r>
              <a:rPr lang="en-US" altLang="zh-CN" sz="1260" dirty="0" smtClean="0">
                <a:latin typeface="微软雅黑" pitchFamily="34" charset="-122"/>
              </a:rPr>
              <a:t>4K</a:t>
            </a:r>
            <a:r>
              <a:rPr lang="zh-CN" altLang="en-US" sz="1260" dirty="0">
                <a:latin typeface="微软雅黑" pitchFamily="34" charset="-122"/>
              </a:rPr>
              <a:t>本地</a:t>
            </a:r>
            <a:r>
              <a:rPr lang="zh-CN" altLang="en-US" sz="1260" dirty="0" smtClean="0">
                <a:latin typeface="微软雅黑" pitchFamily="34" charset="-122"/>
              </a:rPr>
              <a:t>输出、模块化设计</a:t>
            </a:r>
            <a:endParaRPr lang="en-US" altLang="zh-CN" sz="1260" dirty="0" smtClean="0">
              <a:latin typeface="微软雅黑" pitchFamily="34" charset="-122"/>
            </a:endParaRPr>
          </a:p>
          <a:p>
            <a:pPr indent="-30861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视频摘要、视频浓缩、目标快照（</a:t>
            </a:r>
            <a:r>
              <a:rPr lang="en-US" altLang="zh-CN" sz="1260" dirty="0" smtClean="0">
                <a:latin typeface="微软雅黑" pitchFamily="34" charset="-122"/>
              </a:rPr>
              <a:t>HDI</a:t>
            </a:r>
            <a:r>
              <a:rPr lang="zh-CN" altLang="en-US" sz="1260" dirty="0" smtClean="0">
                <a:latin typeface="微软雅黑" pitchFamily="34" charset="-122"/>
              </a:rPr>
              <a:t>型号支持）</a:t>
            </a:r>
            <a:endParaRPr lang="en-US" altLang="zh-CN" sz="1260" dirty="0" smtClean="0">
              <a:latin typeface="微软雅黑" pitchFamily="34" charset="-122"/>
            </a:endParaRPr>
          </a:p>
          <a:p>
            <a:pPr indent="-30861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60" dirty="0" smtClean="0">
                <a:latin typeface="微软雅黑" pitchFamily="34" charset="-122"/>
              </a:rPr>
              <a:t>磁</a:t>
            </a:r>
            <a:r>
              <a:rPr lang="zh-CN" altLang="en-US" sz="1260" dirty="0">
                <a:latin typeface="微软雅黑" pitchFamily="34" charset="-122"/>
              </a:rPr>
              <a:t>阵相同方案，</a:t>
            </a:r>
            <a:r>
              <a:rPr lang="en-US" altLang="zh-CN" sz="1260" dirty="0" smtClean="0">
                <a:latin typeface="微软雅黑" pitchFamily="34" charset="-122"/>
              </a:rPr>
              <a:t>RAID 0/1/5/6/10</a:t>
            </a:r>
            <a:endParaRPr lang="zh-CN" altLang="en-US" sz="1260" dirty="0">
              <a:latin typeface="微软雅黑" pitchFamily="34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l"/>
            </a:pPr>
            <a:endParaRPr lang="zh-CN" altLang="en-US" sz="1260" dirty="0">
              <a:latin typeface="微软雅黑" pitchFamily="34" charset="-122"/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2195656" y="4067386"/>
            <a:ext cx="946093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60" b="1" dirty="0" smtClean="0">
                <a:solidFill>
                  <a:srgbClr val="FFC000"/>
                </a:solidFill>
                <a:latin typeface="微软雅黑" pitchFamily="34" charset="-122"/>
              </a:rPr>
              <a:t>NVR2881</a:t>
            </a:r>
            <a:endParaRPr lang="zh-CN" altLang="en-US" sz="1260" b="1" dirty="0">
              <a:solidFill>
                <a:srgbClr val="FFC000"/>
              </a:solidFill>
              <a:latin typeface="微软雅黑" pitchFamily="34" charset="-122"/>
            </a:endParaRPr>
          </a:p>
        </p:txBody>
      </p:sp>
      <p:sp>
        <p:nvSpPr>
          <p:cNvPr id="33" name="标题 1"/>
          <p:cNvSpPr txBox="1">
            <a:spLocks/>
          </p:cNvSpPr>
          <p:nvPr/>
        </p:nvSpPr>
        <p:spPr>
          <a:xfrm>
            <a:off x="425714" y="219037"/>
            <a:ext cx="7406640" cy="452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 smtClean="0">
                <a:latin typeface="+mj-ea"/>
              </a:rPr>
              <a:t>NVR2881 16</a:t>
            </a:r>
            <a:r>
              <a:rPr lang="zh-CN" altLang="en-US" sz="2400" b="1" dirty="0" smtClean="0">
                <a:latin typeface="+mj-ea"/>
              </a:rPr>
              <a:t>盘位专业型</a:t>
            </a:r>
            <a:r>
              <a:rPr lang="en-US" altLang="zh-CN" sz="2400" b="1" dirty="0" smtClean="0">
                <a:latin typeface="+mj-ea"/>
              </a:rPr>
              <a:t>NVR</a:t>
            </a:r>
            <a:endParaRPr lang="zh-CN" altLang="en-US" sz="2400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94261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6027" y="2382795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www.kedacom.com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102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NVR</a:t>
            </a:r>
            <a:r>
              <a:rPr lang="zh-CN" altLang="en-US" dirty="0" smtClean="0"/>
              <a:t>与</a:t>
            </a:r>
            <a:r>
              <a:rPr lang="en-US" altLang="zh-CN" dirty="0" smtClean="0"/>
              <a:t>DVR</a:t>
            </a:r>
            <a:r>
              <a:rPr lang="zh-CN" altLang="en-US" dirty="0" smtClean="0"/>
              <a:t>的区别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462389" y="865870"/>
            <a:ext cx="8213300" cy="8676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NVR</a:t>
            </a:r>
            <a:r>
              <a:rPr lang="zh-CN" altLang="en-US" dirty="0" smtClean="0"/>
              <a:t>是网络监控时代的产物，它与</a:t>
            </a:r>
            <a:r>
              <a:rPr lang="en-US" altLang="zh-CN" dirty="0" smtClean="0"/>
              <a:t>DVR</a:t>
            </a:r>
            <a:r>
              <a:rPr lang="zh-CN" altLang="en-US" dirty="0" smtClean="0"/>
              <a:t>最大的区别就是网络化。</a:t>
            </a:r>
            <a:r>
              <a:rPr lang="en-US" altLang="zh-CN" dirty="0" smtClean="0"/>
              <a:t>DVR</a:t>
            </a:r>
            <a:r>
              <a:rPr lang="zh-CN" altLang="en-US" dirty="0" smtClean="0"/>
              <a:t>的配套前端是模拟摄像机，它们之间通过同轴电缆直接相连；而</a:t>
            </a:r>
            <a:r>
              <a:rPr lang="en-US" altLang="zh-CN" dirty="0" smtClean="0"/>
              <a:t>NVR</a:t>
            </a:r>
            <a:r>
              <a:rPr lang="zh-CN" altLang="en-US" dirty="0" smtClean="0"/>
              <a:t>的配套前端则是网络摄像机，它们之间通过</a:t>
            </a:r>
            <a:r>
              <a:rPr lang="en-US" altLang="zh-CN" dirty="0" smtClean="0"/>
              <a:t>IP</a:t>
            </a:r>
            <a:r>
              <a:rPr lang="zh-CN" altLang="en-US" dirty="0" smtClean="0"/>
              <a:t>网络进行连接，网络摄像机将采集的图像进行编码处理后通过网络传输给</a:t>
            </a:r>
            <a:r>
              <a:rPr lang="en-US" altLang="zh-CN" dirty="0" smtClean="0"/>
              <a:t>NVR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NVR</a:t>
            </a:r>
            <a:r>
              <a:rPr lang="zh-CN" altLang="en-US" dirty="0" smtClean="0"/>
              <a:t>接收到这些监控码流后进行录像存储、本地解码显示以及对外转发等相关处理。</a:t>
            </a:r>
            <a:endParaRPr lang="zh-CN" altLang="en-US" dirty="0"/>
          </a:p>
        </p:txBody>
      </p:sp>
      <p:pic>
        <p:nvPicPr>
          <p:cNvPr id="4" name="Picture 2" descr="C:\Users\Administrator\Desktop\dvr布线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9" b="26856"/>
          <a:stretch/>
        </p:blipFill>
        <p:spPr bwMode="auto">
          <a:xfrm>
            <a:off x="465475" y="2526745"/>
            <a:ext cx="3746486" cy="152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dministrator\Desktop\Nvr布线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1" b="27197"/>
          <a:stretch/>
        </p:blipFill>
        <p:spPr bwMode="auto">
          <a:xfrm>
            <a:off x="4788024" y="2526745"/>
            <a:ext cx="3884826" cy="152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6797898" y="4234635"/>
            <a:ext cx="5148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 smtClean="0">
                <a:latin typeface="+mn-ea"/>
              </a:rPr>
              <a:t>NVR</a:t>
            </a:r>
            <a:endParaRPr lang="zh-CN" altLang="en-US" sz="12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1762840" y="4234636"/>
            <a:ext cx="5068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 smtClean="0">
                <a:latin typeface="+mn-ea"/>
              </a:rPr>
              <a:t>DVR</a:t>
            </a:r>
            <a:endParaRPr lang="zh-CN" altLang="en-US" sz="1200" dirty="0">
              <a:latin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382090" y="3156815"/>
            <a:ext cx="720080" cy="585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681790" y="3016682"/>
            <a:ext cx="1099199" cy="5850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98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 bwMode="auto">
          <a:xfrm>
            <a:off x="478238" y="1995686"/>
            <a:ext cx="8064896" cy="2725589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B2C1DB">
                <a:shade val="95000"/>
                <a:satMod val="105000"/>
              </a:srgbClr>
            </a:solidFill>
            <a:prstDash val="dash"/>
            <a:headEnd type="none" w="med" len="med"/>
            <a:tailEnd type="none" w="med" len="med"/>
          </a:ln>
          <a:effectLst>
            <a:outerShdw blurRad="50800" dist="38100" dir="7200000" sx="101000" sy="101000" algn="tl" rotWithShape="0">
              <a:srgbClr val="1F497D">
                <a:lumMod val="60000"/>
                <a:lumOff val="40000"/>
                <a:alpha val="40000"/>
              </a:srgbClr>
            </a:outerShdw>
          </a:effectLst>
        </p:spPr>
        <p:txBody>
          <a:bodyPr wrap="none" lIns="91434" tIns="45717" rIns="91434" bIns="4571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NVR</a:t>
            </a:r>
            <a:r>
              <a:rPr lang="zh-CN" altLang="en-US" dirty="0" smtClean="0"/>
              <a:t>的定义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408559" y="735400"/>
            <a:ext cx="8267898" cy="9002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NVR</a:t>
            </a:r>
            <a:r>
              <a:rPr lang="zh-CN" altLang="en-US" dirty="0"/>
              <a:t>是</a:t>
            </a:r>
            <a:r>
              <a:rPr lang="en-US" altLang="zh-CN" dirty="0"/>
              <a:t>(Network Video Recorder</a:t>
            </a:r>
            <a:r>
              <a:rPr lang="zh-CN" altLang="en-US" dirty="0"/>
              <a:t>即网络硬盘录像机</a:t>
            </a:r>
            <a:r>
              <a:rPr lang="en-US" altLang="zh-CN" dirty="0"/>
              <a:t>)</a:t>
            </a:r>
            <a:r>
              <a:rPr lang="zh-CN" altLang="en-US" dirty="0"/>
              <a:t>的缩写。</a:t>
            </a:r>
            <a:r>
              <a:rPr lang="en-US" altLang="zh-CN" dirty="0"/>
              <a:t>NVR</a:t>
            </a:r>
            <a:r>
              <a:rPr lang="zh-CN" altLang="en-US" dirty="0"/>
              <a:t>最主要的功能是通过网络接收</a:t>
            </a:r>
            <a:r>
              <a:rPr lang="en-US" altLang="zh-CN" dirty="0"/>
              <a:t>IPC</a:t>
            </a:r>
            <a:r>
              <a:rPr lang="zh-CN" altLang="en-US" dirty="0"/>
              <a:t>（网络摄像机）设备传输的数字视频码流， 并进行存储、管理，从而实现网络化带来的分布式架构优势。 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NVR</a:t>
            </a:r>
            <a:r>
              <a:rPr lang="zh-CN" altLang="en-US" dirty="0" smtClean="0"/>
              <a:t>，</a:t>
            </a:r>
            <a:r>
              <a:rPr lang="zh-CN" altLang="en-US" dirty="0"/>
              <a:t>可以同时观看、浏览、回放、管理、存储多个网络摄像机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Picture 3" descr="IPC123-AN200万高清低照度枪型网络摄像机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51" y="2266817"/>
            <a:ext cx="1062293" cy="58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PC123-AN200万高清低照度枪型网络摄像机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47" y="2981192"/>
            <a:ext cx="1062293" cy="58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PC123-AN200万高清低照度枪型网络摄像机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814" y="3743996"/>
            <a:ext cx="1062293" cy="581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20"/>
          <p:cNvGrpSpPr>
            <a:grpSpLocks/>
          </p:cNvGrpSpPr>
          <p:nvPr/>
        </p:nvGrpSpPr>
        <p:grpSpPr bwMode="auto">
          <a:xfrm>
            <a:off x="6712674" y="3796741"/>
            <a:ext cx="1261885" cy="922211"/>
            <a:chOff x="491716" y="2617613"/>
            <a:chExt cx="765718" cy="620505"/>
          </a:xfrm>
        </p:grpSpPr>
        <p:pic>
          <p:nvPicPr>
            <p:cNvPr id="9" name="图片 8" descr="IPHON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718361" y="2617613"/>
              <a:ext cx="234283" cy="428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0" name="矩形 9"/>
            <p:cNvSpPr/>
            <p:nvPr/>
          </p:nvSpPr>
          <p:spPr>
            <a:xfrm>
              <a:off x="491716" y="3051741"/>
              <a:ext cx="765718" cy="186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200" dirty="0" smtClean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手机监控客户端</a:t>
              </a:r>
              <a:endParaRPr lang="zh-CN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11" name="Picture 10" descr="c:\users\administrator\appdata\roaming\360se6\User Data\temp\t01e45d126cf8d4c9e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420" y="2115588"/>
            <a:ext cx="656025" cy="65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c:\users\administrator\appdata\roaming\360se6\User Data\temp\t01e45d126cf8d4c9e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422" y="2965146"/>
            <a:ext cx="710815" cy="71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 bwMode="auto">
          <a:xfrm>
            <a:off x="1604738" y="4458064"/>
            <a:ext cx="4267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IPC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133223" y="4430877"/>
            <a:ext cx="5148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NVR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529099" y="2765942"/>
            <a:ext cx="14454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Web</a:t>
            </a: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客户端浏览器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576702" y="3537462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客户端管理软件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837092" y="2072873"/>
            <a:ext cx="0" cy="2551962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221468" y="2072873"/>
            <a:ext cx="0" cy="2551962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4" idx="3"/>
          </p:cNvCxnSpPr>
          <p:nvPr/>
        </p:nvCxnSpPr>
        <p:spPr>
          <a:xfrm>
            <a:off x="2349244" y="2557591"/>
            <a:ext cx="1347114" cy="48430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5" idx="3"/>
            <a:endCxn id="29" idx="2"/>
          </p:cNvCxnSpPr>
          <p:nvPr/>
        </p:nvCxnSpPr>
        <p:spPr>
          <a:xfrm>
            <a:off x="2385040" y="3271966"/>
            <a:ext cx="1190175" cy="861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6" idx="3"/>
          </p:cNvCxnSpPr>
          <p:nvPr/>
        </p:nvCxnSpPr>
        <p:spPr>
          <a:xfrm flipV="1">
            <a:off x="2382107" y="3562739"/>
            <a:ext cx="1352224" cy="47203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194628" y="3241428"/>
            <a:ext cx="1334471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5030475" y="2443601"/>
            <a:ext cx="1546227" cy="59934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966910" y="3537462"/>
            <a:ext cx="1562189" cy="5778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4375686" y="3537462"/>
            <a:ext cx="6716" cy="601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95" y="3871246"/>
            <a:ext cx="1169015" cy="58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云形 28"/>
          <p:cNvSpPr/>
          <p:nvPr/>
        </p:nvSpPr>
        <p:spPr>
          <a:xfrm>
            <a:off x="3570176" y="2861937"/>
            <a:ext cx="1624452" cy="837296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LAN</a:t>
            </a:r>
          </a:p>
          <a:p>
            <a:pPr algn="ctr"/>
            <a:r>
              <a:rPr lang="en-US" altLang="zh-CN" sz="1600" dirty="0" smtClean="0"/>
              <a:t>Internet</a:t>
            </a:r>
          </a:p>
          <a:p>
            <a:pPr algn="ctr"/>
            <a:r>
              <a:rPr lang="en-US" altLang="zh-CN" sz="1600" dirty="0" err="1" smtClean="0"/>
              <a:t>xDSL</a:t>
            </a:r>
            <a:endParaRPr lang="zh-CN" alt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5480883" y="3732746"/>
            <a:ext cx="659155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2">
                    <a:lumMod val="75000"/>
                  </a:schemeClr>
                </a:solidFill>
                <a:latin typeface="+mn-ea"/>
              </a:defRPr>
            </a:lvl1pPr>
          </a:lstStyle>
          <a:p>
            <a:r>
              <a:rPr lang="en-US" altLang="zh-CN" dirty="0"/>
              <a:t>WLAN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519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/>
          <p:cNvSpPr/>
          <p:nvPr/>
        </p:nvSpPr>
        <p:spPr bwMode="auto">
          <a:xfrm>
            <a:off x="467544" y="1563638"/>
            <a:ext cx="8132542" cy="3338054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B2C1DB">
                <a:shade val="95000"/>
                <a:satMod val="105000"/>
              </a:srgbClr>
            </a:solidFill>
            <a:prstDash val="dash"/>
            <a:headEnd type="none" w="med" len="med"/>
            <a:tailEnd type="none" w="med" len="med"/>
          </a:ln>
          <a:effectLst>
            <a:outerShdw blurRad="50800" dist="38100" dir="7200000" sx="101000" sy="101000" algn="tl" rotWithShape="0">
              <a:srgbClr val="1F497D">
                <a:lumMod val="60000"/>
                <a:lumOff val="40000"/>
                <a:alpha val="40000"/>
              </a:srgbClr>
            </a:outerShdw>
          </a:effectLst>
        </p:spPr>
        <p:txBody>
          <a:bodyPr wrap="none" lIns="91434" tIns="45717" rIns="91434" bIns="45717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9186" y="267450"/>
            <a:ext cx="6408712" cy="369332"/>
          </a:xfrm>
        </p:spPr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NVR</a:t>
            </a:r>
            <a:r>
              <a:rPr lang="zh-CN" altLang="en-US" dirty="0"/>
              <a:t>高清</a:t>
            </a:r>
            <a:r>
              <a:rPr lang="zh-CN" altLang="en-US" dirty="0" smtClean="0"/>
              <a:t>监控系统</a:t>
            </a:r>
            <a:endParaRPr lang="zh-CN" altLang="en-US" dirty="0"/>
          </a:p>
        </p:txBody>
      </p: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1382620" y="1647817"/>
            <a:ext cx="2375247" cy="1175284"/>
            <a:chOff x="1523197" y="657217"/>
            <a:chExt cx="2000264" cy="928694"/>
          </a:xfrm>
        </p:grpSpPr>
        <p:pic>
          <p:nvPicPr>
            <p:cNvPr id="29" name="Picture 2" descr="D:\图片\公司周边安装\DSC_1082.JPG"/>
            <p:cNvPicPr>
              <a:picLocks noChangeAspect="1" noChangeArrowheads="1"/>
            </p:cNvPicPr>
            <p:nvPr/>
          </p:nvPicPr>
          <p:blipFill>
            <a:blip r:embed="rId2"/>
            <a:srcRect l="36753" t="33594" r="6363" b="41797"/>
            <a:stretch>
              <a:fillRect/>
            </a:stretch>
          </p:blipFill>
          <p:spPr bwMode="auto">
            <a:xfrm>
              <a:off x="1523197" y="657217"/>
              <a:ext cx="2000264" cy="5750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0" name="直接连接符 29"/>
            <p:cNvCxnSpPr/>
            <p:nvPr/>
          </p:nvCxnSpPr>
          <p:spPr>
            <a:xfrm rot="5400000" flipH="1" flipV="1">
              <a:off x="2131219" y="1406914"/>
              <a:ext cx="357060" cy="935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5400000" flipH="1" flipV="1">
              <a:off x="2631286" y="1406914"/>
              <a:ext cx="357060" cy="934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2" descr="D:\图片\公司周边安装\DSC_1082.JPG"/>
          <p:cNvPicPr>
            <a:picLocks noChangeAspect="1" noChangeArrowheads="1"/>
          </p:cNvPicPr>
          <p:nvPr/>
        </p:nvPicPr>
        <p:blipFill>
          <a:blip r:embed="rId2"/>
          <a:srcRect l="65195" t="33594" r="6363" b="41797"/>
          <a:stretch>
            <a:fillRect/>
          </a:stretch>
        </p:blipFill>
        <p:spPr bwMode="auto">
          <a:xfrm>
            <a:off x="4158895" y="2278749"/>
            <a:ext cx="1112727" cy="7061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组合 5"/>
          <p:cNvGrpSpPr>
            <a:grpSpLocks/>
          </p:cNvGrpSpPr>
          <p:nvPr/>
        </p:nvGrpSpPr>
        <p:grpSpPr bwMode="auto">
          <a:xfrm>
            <a:off x="565941" y="3150498"/>
            <a:ext cx="4442879" cy="1329158"/>
            <a:chOff x="849580" y="2048203"/>
            <a:chExt cx="3541949" cy="1050126"/>
          </a:xfrm>
        </p:grpSpPr>
        <p:cxnSp>
          <p:nvCxnSpPr>
            <p:cNvPr id="35" name="直接箭头连接符 19"/>
            <p:cNvCxnSpPr>
              <a:cxnSpLocks noChangeShapeType="1"/>
            </p:cNvCxnSpPr>
            <p:nvPr/>
          </p:nvCxnSpPr>
          <p:spPr bwMode="auto">
            <a:xfrm flipV="1">
              <a:off x="1107755" y="2518941"/>
              <a:ext cx="125222" cy="281418"/>
            </a:xfrm>
            <a:prstGeom prst="straightConnector1">
              <a:avLst/>
            </a:prstGeom>
            <a:noFill/>
            <a:ln w="9525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箭头连接符 20"/>
            <p:cNvCxnSpPr>
              <a:cxnSpLocks noChangeShapeType="1"/>
            </p:cNvCxnSpPr>
            <p:nvPr/>
          </p:nvCxnSpPr>
          <p:spPr bwMode="auto">
            <a:xfrm flipH="1" flipV="1">
              <a:off x="4027420" y="2437673"/>
              <a:ext cx="239096" cy="388409"/>
            </a:xfrm>
            <a:prstGeom prst="straightConnector1">
              <a:avLst/>
            </a:prstGeom>
            <a:noFill/>
            <a:ln w="9525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箭头连接符 48"/>
            <p:cNvCxnSpPr>
              <a:cxnSpLocks noChangeShapeType="1"/>
            </p:cNvCxnSpPr>
            <p:nvPr/>
          </p:nvCxnSpPr>
          <p:spPr bwMode="auto">
            <a:xfrm flipV="1">
              <a:off x="1436754" y="2530362"/>
              <a:ext cx="22038" cy="328723"/>
            </a:xfrm>
            <a:prstGeom prst="straightConnector1">
              <a:avLst/>
            </a:prstGeom>
            <a:noFill/>
            <a:ln w="9525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箭头连接符 58"/>
            <p:cNvCxnSpPr>
              <a:cxnSpLocks noChangeShapeType="1"/>
              <a:endCxn id="52" idx="1"/>
            </p:cNvCxnSpPr>
            <p:nvPr/>
          </p:nvCxnSpPr>
          <p:spPr bwMode="auto">
            <a:xfrm flipV="1">
              <a:off x="3855588" y="2518940"/>
              <a:ext cx="0" cy="327998"/>
            </a:xfrm>
            <a:prstGeom prst="straightConnector1">
              <a:avLst/>
            </a:prstGeom>
            <a:noFill/>
            <a:ln w="9525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直接箭头连接符 59"/>
            <p:cNvCxnSpPr>
              <a:cxnSpLocks noChangeShapeType="1"/>
            </p:cNvCxnSpPr>
            <p:nvPr/>
          </p:nvCxnSpPr>
          <p:spPr bwMode="auto">
            <a:xfrm flipV="1">
              <a:off x="3348456" y="2476212"/>
              <a:ext cx="183689" cy="311332"/>
            </a:xfrm>
            <a:prstGeom prst="straightConnector1">
              <a:avLst/>
            </a:prstGeom>
            <a:noFill/>
            <a:ln w="9525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直接连接符 42"/>
            <p:cNvCxnSpPr/>
            <p:nvPr/>
          </p:nvCxnSpPr>
          <p:spPr>
            <a:xfrm flipV="1">
              <a:off x="1436754" y="2048203"/>
              <a:ext cx="371156" cy="170538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云形 39"/>
            <p:cNvSpPr/>
            <p:nvPr/>
          </p:nvSpPr>
          <p:spPr>
            <a:xfrm>
              <a:off x="982301" y="2168268"/>
              <a:ext cx="952980" cy="362094"/>
            </a:xfrm>
            <a:prstGeom prst="cloud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IP</a:t>
              </a:r>
              <a:r>
                <a: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网络</a:t>
              </a:r>
            </a:p>
          </p:txBody>
        </p:sp>
        <p:cxnSp>
          <p:nvCxnSpPr>
            <p:cNvPr id="42" name="直接箭头连接符 49"/>
            <p:cNvCxnSpPr>
              <a:cxnSpLocks noChangeShapeType="1"/>
            </p:cNvCxnSpPr>
            <p:nvPr/>
          </p:nvCxnSpPr>
          <p:spPr bwMode="auto">
            <a:xfrm flipH="1" flipV="1">
              <a:off x="1666632" y="2465758"/>
              <a:ext cx="141281" cy="400556"/>
            </a:xfrm>
            <a:prstGeom prst="straightConnector1">
              <a:avLst/>
            </a:prstGeom>
            <a:noFill/>
            <a:ln w="9525" algn="ctr">
              <a:solidFill>
                <a:schemeClr val="tx2">
                  <a:lumMod val="60000"/>
                  <a:lumOff val="4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直接连接符 43"/>
            <p:cNvCxnSpPr/>
            <p:nvPr/>
          </p:nvCxnSpPr>
          <p:spPr>
            <a:xfrm flipH="1" flipV="1">
              <a:off x="3086986" y="2048203"/>
              <a:ext cx="584837" cy="220758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2" descr="C:\Documents and Settings\youjinrui\桌面\未标题-1 拷贝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582098" y="2800357"/>
              <a:ext cx="451627" cy="2979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Picture 2" descr="C:\Documents and Settings\youjinrui\桌面\未标题-1 拷贝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1232978" y="2793331"/>
              <a:ext cx="451627" cy="297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云形 51"/>
            <p:cNvSpPr/>
            <p:nvPr/>
          </p:nvSpPr>
          <p:spPr>
            <a:xfrm>
              <a:off x="3319647" y="2157232"/>
              <a:ext cx="1071882" cy="362094"/>
            </a:xfrm>
            <a:prstGeom prst="cloud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IP</a:t>
              </a:r>
              <a:r>
                <a:rPr lang="zh-CN" altLang="en-US" sz="1400" dirty="0">
                  <a:solidFill>
                    <a:srgbClr val="002060"/>
                  </a:solidFill>
                  <a:latin typeface="微软雅黑" pitchFamily="34" charset="-122"/>
                  <a:ea typeface="微软雅黑" pitchFamily="34" charset="-122"/>
                </a:rPr>
                <a:t>网络</a:t>
              </a:r>
            </a:p>
          </p:txBody>
        </p:sp>
        <p:pic>
          <p:nvPicPr>
            <p:cNvPr id="45" name="Picture 2" descr="C:\Documents and Settings\youjinrui\桌面\未标题-1 拷贝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849580" y="2732932"/>
              <a:ext cx="451627" cy="2979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矩形 54"/>
          <p:cNvSpPr/>
          <p:nvPr/>
        </p:nvSpPr>
        <p:spPr>
          <a:xfrm>
            <a:off x="2379809" y="3366802"/>
            <a:ext cx="5148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NVR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65941" y="1873172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本地显示</a:t>
            </a:r>
          </a:p>
        </p:txBody>
      </p:sp>
      <p:sp>
        <p:nvSpPr>
          <p:cNvPr id="57" name="矩形 56"/>
          <p:cNvSpPr/>
          <p:nvPr/>
        </p:nvSpPr>
        <p:spPr>
          <a:xfrm>
            <a:off x="4163539" y="2011672"/>
            <a:ext cx="10770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NVR Station</a:t>
            </a:r>
            <a:endParaRPr lang="zh-CN" altLang="en-US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25" y="4145025"/>
            <a:ext cx="528883" cy="46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676" y="3957267"/>
            <a:ext cx="445195" cy="6676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395287" y="746439"/>
            <a:ext cx="82804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200" dirty="0"/>
              <a:t>监控前端通过</a:t>
            </a:r>
            <a:r>
              <a:rPr lang="en-US" altLang="zh-CN" sz="1200" dirty="0"/>
              <a:t>IP</a:t>
            </a:r>
            <a:r>
              <a:rPr lang="zh-CN" altLang="zh-CN" sz="1200" dirty="0"/>
              <a:t>网络接入</a:t>
            </a:r>
            <a:r>
              <a:rPr lang="en-US" altLang="zh-CN" sz="1200" dirty="0"/>
              <a:t>NVR</a:t>
            </a:r>
            <a:r>
              <a:rPr lang="zh-CN" altLang="zh-CN" sz="1200" dirty="0"/>
              <a:t>，只需利用用户已有的</a:t>
            </a:r>
            <a:r>
              <a:rPr lang="en-US" altLang="zh-CN" sz="1200" dirty="0"/>
              <a:t>IP</a:t>
            </a:r>
            <a:r>
              <a:rPr lang="zh-CN" altLang="zh-CN" sz="1200" dirty="0"/>
              <a:t>网络即可进行系统部署，且监控点可以位于网络的任意位置，不受地域限制。整个监控系统都是基于</a:t>
            </a:r>
            <a:r>
              <a:rPr lang="en-US" altLang="zh-CN" sz="1200" dirty="0"/>
              <a:t>IP</a:t>
            </a:r>
            <a:r>
              <a:rPr lang="zh-CN" altLang="zh-CN" sz="1200" dirty="0"/>
              <a:t>网络进行数据传输，扩容方便。</a:t>
            </a:r>
          </a:p>
        </p:txBody>
      </p:sp>
      <p:cxnSp>
        <p:nvCxnSpPr>
          <p:cNvPr id="63" name="直接连接符 62"/>
          <p:cNvCxnSpPr>
            <a:stCxn id="33" idx="3"/>
          </p:cNvCxnSpPr>
          <p:nvPr/>
        </p:nvCxnSpPr>
        <p:spPr bwMode="auto">
          <a:xfrm flipV="1">
            <a:off x="3372451" y="2714192"/>
            <a:ext cx="749316" cy="43630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17" descr="NVR2880产品图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32" y="2871082"/>
            <a:ext cx="1604419" cy="558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75" y="4023126"/>
            <a:ext cx="614949" cy="456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直接连接符 89"/>
          <p:cNvCxnSpPr/>
          <p:nvPr/>
        </p:nvCxnSpPr>
        <p:spPr>
          <a:xfrm>
            <a:off x="7119472" y="2714192"/>
            <a:ext cx="0" cy="279997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/>
        </p:nvCxnSpPr>
        <p:spPr>
          <a:xfrm>
            <a:off x="7115548" y="3302466"/>
            <a:ext cx="573471" cy="421575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图片 91" descr="图片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9028" y="3505300"/>
            <a:ext cx="1205121" cy="10881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组合 107"/>
          <p:cNvGrpSpPr/>
          <p:nvPr/>
        </p:nvGrpSpPr>
        <p:grpSpPr>
          <a:xfrm>
            <a:off x="6168896" y="2503218"/>
            <a:ext cx="1714512" cy="285478"/>
            <a:chOff x="6263618" y="2089247"/>
            <a:chExt cx="1714512" cy="285478"/>
          </a:xfrm>
        </p:grpSpPr>
        <p:pic>
          <p:nvPicPr>
            <p:cNvPr id="97" name="图片 96" descr="KDM2510 左侧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6263618" y="2089248"/>
              <a:ext cx="642942" cy="156890"/>
            </a:xfrm>
            <a:prstGeom prst="rect">
              <a:avLst/>
            </a:prstGeom>
          </p:spPr>
        </p:pic>
        <p:pic>
          <p:nvPicPr>
            <p:cNvPr id="98" name="图片 97" descr="KDM2510 左侧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6620808" y="2217835"/>
              <a:ext cx="642942" cy="156890"/>
            </a:xfrm>
            <a:prstGeom prst="rect">
              <a:avLst/>
            </a:prstGeom>
          </p:spPr>
        </p:pic>
        <p:pic>
          <p:nvPicPr>
            <p:cNvPr id="99" name="图片 98" descr="KDM2510 左侧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6906560" y="2089247"/>
              <a:ext cx="642942" cy="156890"/>
            </a:xfrm>
            <a:prstGeom prst="rect">
              <a:avLst/>
            </a:prstGeom>
          </p:spPr>
        </p:pic>
        <p:pic>
          <p:nvPicPr>
            <p:cNvPr id="100" name="图片 99" descr="KDM2510 左侧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7335188" y="2089247"/>
              <a:ext cx="642942" cy="156890"/>
            </a:xfrm>
            <a:prstGeom prst="rect">
              <a:avLst/>
            </a:prstGeom>
          </p:spPr>
        </p:pic>
        <p:pic>
          <p:nvPicPr>
            <p:cNvPr id="101" name="图片 100" descr="KDM2510 左侧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>
            <a:xfrm>
              <a:off x="7263750" y="2217835"/>
              <a:ext cx="642942" cy="156890"/>
            </a:xfrm>
            <a:prstGeom prst="rect">
              <a:avLst/>
            </a:prstGeom>
          </p:spPr>
        </p:pic>
      </p:grpSp>
      <p:sp>
        <p:nvSpPr>
          <p:cNvPr id="102" name="Rectangle 39"/>
          <p:cNvSpPr>
            <a:spLocks noChangeArrowheads="1"/>
          </p:cNvSpPr>
          <p:nvPr/>
        </p:nvSpPr>
        <p:spPr bwMode="auto">
          <a:xfrm>
            <a:off x="5996633" y="2710251"/>
            <a:ext cx="646331" cy="276999"/>
          </a:xfrm>
          <a:prstGeom prst="rect">
            <a:avLst/>
          </a:prstGeom>
          <a:extLst/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解码器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6142898" y="1647817"/>
            <a:ext cx="1785950" cy="893090"/>
            <a:chOff x="6192180" y="1259736"/>
            <a:chExt cx="1785950" cy="893090"/>
          </a:xfrm>
        </p:grpSpPr>
        <p:cxnSp>
          <p:nvCxnSpPr>
            <p:cNvPr id="93" name="直接连接符 92"/>
            <p:cNvCxnSpPr/>
            <p:nvPr/>
          </p:nvCxnSpPr>
          <p:spPr>
            <a:xfrm rot="5400000">
              <a:off x="6532265" y="1992051"/>
              <a:ext cx="320756" cy="794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rot="5400000">
              <a:off x="6818017" y="1992051"/>
              <a:ext cx="320756" cy="794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rot="5400000">
              <a:off x="7103769" y="1992051"/>
              <a:ext cx="320756" cy="794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rot="5400000">
              <a:off x="7318083" y="1992051"/>
              <a:ext cx="320756" cy="794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Picture 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192180" y="1259736"/>
              <a:ext cx="1785950" cy="636629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</p:pic>
      </p:grpSp>
      <p:sp>
        <p:nvSpPr>
          <p:cNvPr id="104" name="Rectangle 39"/>
          <p:cNvSpPr>
            <a:spLocks noChangeArrowheads="1"/>
          </p:cNvSpPr>
          <p:nvPr/>
        </p:nvSpPr>
        <p:spPr bwMode="auto">
          <a:xfrm>
            <a:off x="6597555" y="3352231"/>
            <a:ext cx="800219" cy="276999"/>
          </a:xfrm>
          <a:prstGeom prst="rect">
            <a:avLst/>
          </a:prstGeom>
          <a:extLst/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监控</a:t>
            </a: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平台</a:t>
            </a:r>
            <a:endParaRPr lang="en-US" altLang="zh-CN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5" name="Rectangle 39"/>
          <p:cNvSpPr>
            <a:spLocks noChangeArrowheads="1"/>
          </p:cNvSpPr>
          <p:nvPr/>
        </p:nvSpPr>
        <p:spPr bwMode="auto">
          <a:xfrm>
            <a:off x="7463033" y="4526680"/>
            <a:ext cx="864339" cy="276999"/>
          </a:xfrm>
          <a:prstGeom prst="rect">
            <a:avLst/>
          </a:prstGeom>
          <a:extLst/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+mn-ea"/>
              </a:rPr>
              <a:t>CU</a:t>
            </a:r>
            <a:r>
              <a:rPr lang="zh-CN" altLang="en-US" sz="1200" dirty="0" smtClean="0">
                <a:solidFill>
                  <a:schemeClr val="tx2">
                    <a:lumMod val="75000"/>
                  </a:schemeClr>
                </a:solidFill>
                <a:latin typeface="+mn-ea"/>
              </a:rPr>
              <a:t>客户端</a:t>
            </a:r>
            <a:endParaRPr lang="en-US" altLang="zh-CN" sz="1200" dirty="0">
              <a:solidFill>
                <a:schemeClr val="tx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6" name="Picture 2" descr="C:\Users\Administrator.PC-20120131EIQA\Desktop\NVR1821网络录像机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2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464" y="2968683"/>
            <a:ext cx="1296233" cy="36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直接连接符 106"/>
          <p:cNvCxnSpPr>
            <a:endCxn id="106" idx="1"/>
          </p:cNvCxnSpPr>
          <p:nvPr/>
        </p:nvCxnSpPr>
        <p:spPr bwMode="auto">
          <a:xfrm>
            <a:off x="3372454" y="3148694"/>
            <a:ext cx="3109010" cy="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0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3999118" y="1361085"/>
            <a:ext cx="3381194" cy="284693"/>
          </a:xfrm>
          <a:noFill/>
        </p:spPr>
        <p:txBody>
          <a:bodyPr vert="horz" wrap="square" lIns="68580" tIns="34290" rIns="68580" bIns="34290" rtlCol="0">
            <a:spAutoFit/>
          </a:bodyPr>
          <a:lstStyle/>
          <a:p>
            <a:r>
              <a:rPr lang="en-US" altLang="zh-CN" sz="1400" b="0" dirty="0"/>
              <a:t>NVR</a:t>
            </a:r>
            <a:r>
              <a:rPr lang="zh-CN" altLang="en-US" sz="1400" b="0" dirty="0"/>
              <a:t>简介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3"/>
          </p:nvPr>
        </p:nvSpPr>
        <p:spPr>
          <a:xfrm>
            <a:off x="3999118" y="1908813"/>
            <a:ext cx="3381194" cy="346249"/>
          </a:xfrm>
          <a:noFill/>
        </p:spPr>
        <p:txBody>
          <a:bodyPr vert="horz" wrap="square" lIns="68580" tIns="34290" rIns="68580" bIns="34290" rtlCol="0">
            <a:spAutoFit/>
          </a:bodyPr>
          <a:lstStyle/>
          <a:p>
            <a:r>
              <a:rPr lang="en-US" altLang="zh-CN" sz="1800" b="1" dirty="0"/>
              <a:t>NVR</a:t>
            </a:r>
            <a:r>
              <a:rPr lang="zh-CN" altLang="en-US" sz="1800" b="1" dirty="0"/>
              <a:t>主要指标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altLang="zh-CN" dirty="0" smtClean="0"/>
              <a:t>NVR</a:t>
            </a:r>
            <a:r>
              <a:rPr lang="zh-CN" altLang="en-US" dirty="0" smtClean="0"/>
              <a:t>常用协议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71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接入能力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411769" y="830631"/>
            <a:ext cx="8345695" cy="86761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NVR</a:t>
            </a:r>
            <a:r>
              <a:rPr lang="zh-CN" altLang="en-US" dirty="0"/>
              <a:t>同样与</a:t>
            </a:r>
            <a:r>
              <a:rPr lang="en-US" altLang="zh-CN" dirty="0"/>
              <a:t>DVR</a:t>
            </a:r>
            <a:r>
              <a:rPr lang="zh-CN" altLang="en-US" dirty="0" smtClean="0"/>
              <a:t>一样以</a:t>
            </a:r>
            <a:r>
              <a:rPr lang="zh-CN" altLang="en-US" dirty="0"/>
              <a:t>接入管理视频点数为参选依据，如</a:t>
            </a:r>
            <a:r>
              <a:rPr lang="zh-CN" altLang="en-US" dirty="0" smtClean="0"/>
              <a:t>有</a:t>
            </a:r>
            <a:r>
              <a:rPr lang="en-US" altLang="zh-CN" dirty="0" smtClean="0"/>
              <a:t>4</a:t>
            </a:r>
            <a:r>
              <a:rPr lang="zh-CN" altLang="en-US" dirty="0"/>
              <a:t>路、</a:t>
            </a:r>
            <a:r>
              <a:rPr lang="en-US" altLang="zh-CN" dirty="0"/>
              <a:t>8</a:t>
            </a:r>
            <a:r>
              <a:rPr lang="zh-CN" altLang="en-US" dirty="0"/>
              <a:t>路、</a:t>
            </a:r>
            <a:r>
              <a:rPr lang="en-US" altLang="zh-CN" dirty="0"/>
              <a:t>16</a:t>
            </a:r>
            <a:r>
              <a:rPr lang="zh-CN" altLang="en-US" dirty="0" smtClean="0"/>
              <a:t>路、</a:t>
            </a:r>
            <a:r>
              <a:rPr lang="en-US" altLang="zh-CN" dirty="0" smtClean="0"/>
              <a:t>64</a:t>
            </a:r>
            <a:r>
              <a:rPr lang="zh-CN" altLang="en-US" dirty="0" smtClean="0"/>
              <a:t>路到</a:t>
            </a:r>
            <a:r>
              <a:rPr lang="en-US" altLang="zh-CN" dirty="0" smtClean="0"/>
              <a:t>128</a:t>
            </a:r>
            <a:r>
              <a:rPr lang="zh-CN" altLang="en-US" dirty="0" smtClean="0"/>
              <a:t>路不等。每</a:t>
            </a:r>
            <a:r>
              <a:rPr lang="zh-CN" altLang="en-US" dirty="0"/>
              <a:t>路高清摄像机的码</a:t>
            </a:r>
            <a:r>
              <a:rPr lang="zh-CN" altLang="en-US" dirty="0" smtClean="0"/>
              <a:t>流一般为</a:t>
            </a:r>
            <a:r>
              <a:rPr lang="en-US" altLang="zh-CN" dirty="0" smtClean="0"/>
              <a:t>720P@2M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1080P@4Mbps</a:t>
            </a:r>
            <a:r>
              <a:rPr lang="zh-CN" altLang="en-US" dirty="0" smtClean="0"/>
              <a:t>，</a:t>
            </a:r>
            <a:r>
              <a:rPr lang="zh-CN" altLang="en-US" dirty="0"/>
              <a:t>若</a:t>
            </a:r>
            <a:r>
              <a:rPr lang="en-US" altLang="zh-CN" dirty="0" smtClean="0"/>
              <a:t>16</a:t>
            </a:r>
            <a:r>
              <a:rPr lang="zh-CN" altLang="en-US" dirty="0"/>
              <a:t>路高清接入的</a:t>
            </a:r>
            <a:r>
              <a:rPr lang="en-US" altLang="zh-CN" dirty="0" smtClean="0"/>
              <a:t>NVR</a:t>
            </a:r>
            <a:r>
              <a:rPr lang="zh-CN" altLang="en-US" dirty="0" smtClean="0"/>
              <a:t>，</a:t>
            </a:r>
            <a:r>
              <a:rPr lang="en-US" altLang="zh-CN" dirty="0" smtClean="0"/>
              <a:t>NVR</a:t>
            </a:r>
            <a:r>
              <a:rPr lang="zh-CN" altLang="en-US" dirty="0"/>
              <a:t>的</a:t>
            </a:r>
            <a:r>
              <a:rPr lang="zh-CN" altLang="en-US" dirty="0" smtClean="0"/>
              <a:t>网络接入带宽需求至少为</a:t>
            </a:r>
            <a:r>
              <a:rPr lang="en-US" altLang="zh-CN" dirty="0" smtClean="0"/>
              <a:t>32Mbps</a:t>
            </a:r>
            <a:r>
              <a:rPr lang="zh-CN" altLang="en-US" dirty="0" smtClean="0"/>
              <a:t>。因此接入路数越多对应接入带宽更高。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68313" y="2288758"/>
            <a:ext cx="3878662" cy="1700582"/>
            <a:chOff x="5432" y="227965"/>
            <a:chExt cx="3116596" cy="1814478"/>
          </a:xfrm>
        </p:grpSpPr>
        <p:sp>
          <p:nvSpPr>
            <p:cNvPr id="5" name="同侧圆角矩形 4"/>
            <p:cNvSpPr/>
            <p:nvPr/>
          </p:nvSpPr>
          <p:spPr>
            <a:xfrm>
              <a:off x="5432" y="227965"/>
              <a:ext cx="3116596" cy="1644979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同侧圆角矩形 4"/>
            <p:cNvSpPr/>
            <p:nvPr/>
          </p:nvSpPr>
          <p:spPr>
            <a:xfrm>
              <a:off x="43975" y="436008"/>
              <a:ext cx="3039508" cy="16064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130" tIns="72390" rIns="24130" bIns="24130" numCol="1" spcCol="1270" anchor="t" anchorCtr="0">
              <a:noAutofit/>
            </a:bodyPr>
            <a:lstStyle/>
            <a:p>
              <a:pPr marL="171450" lvl="1" indent="-171450" algn="just" defTabSz="84455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zh-CN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768Mbps</a:t>
              </a: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接入带宽，支持最大</a:t>
              </a:r>
              <a:r>
                <a:rPr lang="en-US" altLang="zh-CN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128</a:t>
              </a: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@6Mbps</a:t>
              </a: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32/64</a:t>
              </a: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</a:t>
              </a:r>
              <a:r>
                <a:rPr lang="en-US" altLang="zh-CN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@8Mbps</a:t>
              </a: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，是目前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科达</a:t>
              </a: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最高端</a:t>
              </a:r>
              <a:r>
                <a:rPr lang="en-US" altLang="zh-CN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NVR</a:t>
              </a:r>
              <a:r>
                <a:rPr lang="zh-CN" altLang="en-US" sz="1200" kern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的代表。</a:t>
              </a:r>
              <a:endParaRPr lang="zh-CN" altLang="en-US" sz="1200" kern="1200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8313" y="3440041"/>
            <a:ext cx="3878662" cy="1102792"/>
            <a:chOff x="5432" y="1988559"/>
            <a:chExt cx="3116596" cy="1000383"/>
          </a:xfrm>
        </p:grpSpPr>
        <p:sp>
          <p:nvSpPr>
            <p:cNvPr id="9" name="矩形 8"/>
            <p:cNvSpPr/>
            <p:nvPr/>
          </p:nvSpPr>
          <p:spPr>
            <a:xfrm>
              <a:off x="5432" y="1988559"/>
              <a:ext cx="3116596" cy="10003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矩形 9"/>
            <p:cNvSpPr/>
            <p:nvPr/>
          </p:nvSpPr>
          <p:spPr>
            <a:xfrm>
              <a:off x="5432" y="1988559"/>
              <a:ext cx="2194786" cy="10003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0" rIns="40640" bIns="0" numCol="1" spcCol="1270" anchor="ctr" anchorCtr="0">
              <a:noAutofit/>
            </a:bodyPr>
            <a:lstStyle/>
            <a:p>
              <a:pPr lvl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/>
                <a:t>高接入带宽</a:t>
              </a:r>
              <a:endParaRPr lang="zh-CN" altLang="en-US" sz="2400" kern="1200" dirty="0"/>
            </a:p>
          </p:txBody>
        </p:sp>
      </p:grpSp>
      <p:sp>
        <p:nvSpPr>
          <p:cNvPr id="8" name="椭圆 7" descr="C:\Downloads\pic\信息高速公路.jpg"/>
          <p:cNvSpPr/>
          <p:nvPr/>
        </p:nvSpPr>
        <p:spPr>
          <a:xfrm>
            <a:off x="2940475" y="3440041"/>
            <a:ext cx="1232271" cy="1102792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1000" b="-1100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1" name="图片 1" descr="2008111064153582_2.jpg"/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9"/>
          <a:stretch/>
        </p:blipFill>
        <p:spPr bwMode="auto">
          <a:xfrm>
            <a:off x="5003280" y="2288758"/>
            <a:ext cx="3672408" cy="2540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8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解码</a:t>
            </a:r>
            <a:r>
              <a:rPr lang="zh-CN" altLang="en-US" dirty="0" smtClean="0"/>
              <a:t>能力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469415" y="731103"/>
            <a:ext cx="8279049" cy="9045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NVR</a:t>
            </a:r>
            <a:r>
              <a:rPr lang="zh-CN" altLang="en-US" dirty="0"/>
              <a:t>后端解码能力</a:t>
            </a:r>
            <a:r>
              <a:rPr lang="zh-CN" altLang="en-US" dirty="0" smtClean="0"/>
              <a:t>与显示</a:t>
            </a:r>
            <a:r>
              <a:rPr lang="zh-CN" altLang="en-US" dirty="0"/>
              <a:t>能力直接相关，但前端的</a:t>
            </a:r>
            <a:r>
              <a:rPr lang="en-US" altLang="zh-CN" dirty="0"/>
              <a:t>IPC</a:t>
            </a:r>
            <a:r>
              <a:rPr lang="zh-CN" altLang="en-US" dirty="0"/>
              <a:t>不同厂家码</a:t>
            </a:r>
            <a:r>
              <a:rPr lang="zh-CN" altLang="en-US" dirty="0" smtClean="0"/>
              <a:t>流大小</a:t>
            </a:r>
            <a:r>
              <a:rPr lang="zh-CN" altLang="en-US" dirty="0"/>
              <a:t>和分辨率各不相同，可能</a:t>
            </a:r>
            <a:r>
              <a:rPr lang="en-US" altLang="zh-CN" dirty="0" smtClean="0"/>
              <a:t>1080P/ 720P/D1</a:t>
            </a:r>
            <a:r>
              <a:rPr lang="zh-CN" altLang="en-US" dirty="0"/>
              <a:t>都有涉及，码流</a:t>
            </a:r>
            <a:r>
              <a:rPr lang="en-US" altLang="zh-CN" dirty="0" smtClean="0"/>
              <a:t>2M/4M/8M</a:t>
            </a:r>
            <a:r>
              <a:rPr lang="zh-CN" altLang="en-US" dirty="0" smtClean="0"/>
              <a:t>可能</a:t>
            </a:r>
            <a:r>
              <a:rPr lang="zh-CN" altLang="en-US" dirty="0"/>
              <a:t>都有。这就对后端嵌入式</a:t>
            </a:r>
            <a:r>
              <a:rPr lang="en-US" altLang="zh-CN" dirty="0"/>
              <a:t>NVR</a:t>
            </a:r>
            <a:r>
              <a:rPr lang="zh-CN" altLang="en-US" dirty="0"/>
              <a:t>芯片的解码能力要求非常</a:t>
            </a:r>
            <a:r>
              <a:rPr lang="zh-CN" altLang="en-US" dirty="0" smtClean="0"/>
              <a:t>高。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目前，</a:t>
            </a:r>
            <a:r>
              <a:rPr lang="en-US" altLang="zh-CN" dirty="0" smtClean="0"/>
              <a:t>1080P IPC</a:t>
            </a:r>
            <a:r>
              <a:rPr lang="zh-CN" altLang="zh-CN" dirty="0" smtClean="0"/>
              <a:t>已</a:t>
            </a:r>
            <a:r>
              <a:rPr lang="zh-CN" altLang="zh-CN" dirty="0"/>
              <a:t>逐渐成为主流</a:t>
            </a:r>
            <a:r>
              <a:rPr lang="zh-CN" altLang="zh-CN" dirty="0" smtClean="0"/>
              <a:t>，</a:t>
            </a:r>
            <a:r>
              <a:rPr lang="en-US" altLang="zh-CN" dirty="0"/>
              <a:t> </a:t>
            </a:r>
            <a:r>
              <a:rPr lang="zh-CN" altLang="en-US" dirty="0" smtClean="0"/>
              <a:t>下图为</a:t>
            </a:r>
            <a:r>
              <a:rPr lang="en-US" altLang="zh-CN" dirty="0" smtClean="0"/>
              <a:t>NVR 16</a:t>
            </a:r>
            <a:r>
              <a:rPr lang="zh-CN" altLang="en-US" dirty="0"/>
              <a:t>路</a:t>
            </a:r>
            <a:r>
              <a:rPr lang="en-US" altLang="zh-CN" dirty="0"/>
              <a:t>1080P</a:t>
            </a:r>
            <a:r>
              <a:rPr lang="zh-CN" altLang="en-US" dirty="0"/>
              <a:t>实时</a:t>
            </a:r>
            <a:r>
              <a:rPr lang="zh-CN" altLang="en-US" dirty="0" smtClean="0"/>
              <a:t>浏览。</a:t>
            </a:r>
            <a:endParaRPr lang="zh-CN" altLang="zh-CN" dirty="0"/>
          </a:p>
        </p:txBody>
      </p:sp>
      <p:pic>
        <p:nvPicPr>
          <p:cNvPr id="4" name="Picture 2" descr="C:\Users\Administrator\Desktop\16x1080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152" y="1851670"/>
            <a:ext cx="5420214" cy="306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40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本地显示输出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3"/>
          </p:nvPr>
        </p:nvSpPr>
        <p:spPr>
          <a:xfrm>
            <a:off x="419133" y="816555"/>
            <a:ext cx="8401339" cy="118154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NVR</a:t>
            </a:r>
            <a:r>
              <a:rPr lang="zh-CN" altLang="en-US" dirty="0" smtClean="0"/>
              <a:t>具备本地视频输出接口（</a:t>
            </a:r>
            <a:r>
              <a:rPr lang="en-US" altLang="zh-CN" dirty="0" smtClean="0"/>
              <a:t>HDMI</a:t>
            </a:r>
            <a:r>
              <a:rPr lang="zh-CN" altLang="en-US" dirty="0" smtClean="0"/>
              <a:t>或</a:t>
            </a:r>
            <a:r>
              <a:rPr lang="en-US" altLang="zh-CN" dirty="0" smtClean="0"/>
              <a:t>BNC</a:t>
            </a:r>
            <a:r>
              <a:rPr lang="zh-CN" altLang="en-US" dirty="0" smtClean="0"/>
              <a:t>或</a:t>
            </a:r>
            <a:r>
              <a:rPr lang="en-US" altLang="zh-CN" dirty="0" smtClean="0"/>
              <a:t>VGA</a:t>
            </a:r>
            <a:r>
              <a:rPr lang="zh-CN" altLang="en-US" dirty="0" smtClean="0"/>
              <a:t>接口），可外接监视器、显示器等，实现本地图像监控，</a:t>
            </a:r>
            <a:r>
              <a:rPr lang="en-US" altLang="zh-CN" dirty="0"/>
              <a:t>HDMI</a:t>
            </a:r>
            <a:r>
              <a:rPr lang="zh-CN" altLang="en-US" dirty="0"/>
              <a:t>显示分辨率最大已经支持</a:t>
            </a:r>
            <a:r>
              <a:rPr lang="en-US" altLang="zh-CN" dirty="0"/>
              <a:t>4K</a:t>
            </a:r>
            <a:r>
              <a:rPr lang="zh-CN" altLang="en-US" dirty="0"/>
              <a:t>（</a:t>
            </a:r>
            <a:r>
              <a:rPr lang="en-US" altLang="zh-CN" dirty="0"/>
              <a:t>3840×2160</a:t>
            </a:r>
            <a:r>
              <a:rPr lang="zh-CN" altLang="en-US" dirty="0"/>
              <a:t>），并向下兼容</a:t>
            </a:r>
            <a:r>
              <a:rPr lang="en-US" altLang="zh-CN" dirty="0"/>
              <a:t>1920×1080</a:t>
            </a:r>
            <a:r>
              <a:rPr lang="zh-CN" altLang="en-US" dirty="0"/>
              <a:t>等分辨率，</a:t>
            </a:r>
            <a:r>
              <a:rPr lang="zh-CN" altLang="en-US" dirty="0" smtClean="0"/>
              <a:t>并支持多画面、多屏显示风格。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支持本地</a:t>
            </a:r>
            <a:r>
              <a:rPr lang="zh-CN" altLang="en-US" dirty="0"/>
              <a:t>一机三屏</a:t>
            </a:r>
            <a:r>
              <a:rPr lang="zh-CN" altLang="en-US" dirty="0" smtClean="0"/>
              <a:t>输出的</a:t>
            </a:r>
            <a:r>
              <a:rPr lang="en-US" altLang="zh-CN" dirty="0" smtClean="0"/>
              <a:t>NVR</a:t>
            </a:r>
            <a:r>
              <a:rPr lang="zh-CN" altLang="en-US" dirty="0" smtClean="0"/>
              <a:t>，</a:t>
            </a:r>
            <a:r>
              <a:rPr lang="zh-CN" altLang="en-US" dirty="0"/>
              <a:t>只需一台</a:t>
            </a:r>
            <a:r>
              <a:rPr lang="en-US" altLang="zh-CN" dirty="0" smtClean="0"/>
              <a:t>NVR</a:t>
            </a:r>
            <a:r>
              <a:rPr lang="zh-CN" altLang="en-US" dirty="0" smtClean="0"/>
              <a:t>就可快速</a:t>
            </a:r>
            <a:r>
              <a:rPr lang="zh-CN" altLang="en-US" dirty="0"/>
              <a:t>构建一个低成本的监控中心。三个屏可分别显示</a:t>
            </a:r>
            <a:r>
              <a:rPr lang="zh-CN" altLang="en-US" dirty="0" smtClean="0"/>
              <a:t>不同内容</a:t>
            </a:r>
            <a:r>
              <a:rPr lang="zh-CN" altLang="en-US" dirty="0"/>
              <a:t>，分别用于回放和预览，没有复杂的连线，成本低，操作简单直观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4" name="任意多边形 3"/>
          <p:cNvSpPr/>
          <p:nvPr/>
        </p:nvSpPr>
        <p:spPr>
          <a:xfrm>
            <a:off x="3656537" y="2544914"/>
            <a:ext cx="4513418" cy="700889"/>
          </a:xfrm>
          <a:custGeom>
            <a:avLst/>
            <a:gdLst>
              <a:gd name="connsiteX0" fmla="*/ 0 w 4149426"/>
              <a:gd name="connsiteY0" fmla="*/ 0 h 864106"/>
              <a:gd name="connsiteX1" fmla="*/ 4149426 w 4149426"/>
              <a:gd name="connsiteY1" fmla="*/ 0 h 864106"/>
              <a:gd name="connsiteX2" fmla="*/ 4149426 w 4149426"/>
              <a:gd name="connsiteY2" fmla="*/ 864106 h 864106"/>
              <a:gd name="connsiteX3" fmla="*/ 0 w 4149426"/>
              <a:gd name="connsiteY3" fmla="*/ 864106 h 864106"/>
              <a:gd name="connsiteX4" fmla="*/ 0 w 4149426"/>
              <a:gd name="connsiteY4" fmla="*/ 0 h 86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9426" h="864106">
                <a:moveTo>
                  <a:pt x="0" y="0"/>
                </a:moveTo>
                <a:lnTo>
                  <a:pt x="4149426" y="0"/>
                </a:lnTo>
                <a:lnTo>
                  <a:pt x="4149426" y="864106"/>
                </a:lnTo>
                <a:lnTo>
                  <a:pt x="0" y="86410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hueOff val="0"/>
                  <a:satOff val="0"/>
                  <a:lumOff val="0"/>
                  <a:shade val="30000"/>
                  <a:satMod val="115000"/>
                </a:schemeClr>
              </a:gs>
              <a:gs pos="50000">
                <a:schemeClr val="accent1">
                  <a:hueOff val="0"/>
                  <a:satOff val="0"/>
                  <a:lumOff val="0"/>
                  <a:shade val="67500"/>
                  <a:satMod val="115000"/>
                </a:schemeClr>
              </a:gs>
              <a:gs pos="100000">
                <a:schemeClr val="accent1">
                  <a:hueOff val="0"/>
                  <a:satOff val="0"/>
                  <a:lumOff val="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lvl="0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kern="1200" dirty="0" smtClean="0">
                <a:latin typeface="+mn-ea"/>
              </a:rPr>
              <a:t> 主 </a:t>
            </a:r>
            <a:r>
              <a:rPr lang="en-US" altLang="zh-CN" kern="1200" dirty="0" smtClean="0">
                <a:latin typeface="+mn-ea"/>
              </a:rPr>
              <a:t>HDMI</a:t>
            </a:r>
            <a:r>
              <a:rPr lang="zh-CN" altLang="en-US" kern="1200" dirty="0" smtClean="0">
                <a:latin typeface="+mn-ea"/>
              </a:rPr>
              <a:t>：最大支持</a:t>
            </a:r>
            <a:r>
              <a:rPr lang="en-US" altLang="zh-CN" kern="1200" dirty="0" smtClean="0">
                <a:latin typeface="+mn-ea"/>
              </a:rPr>
              <a:t>4Kx2K</a:t>
            </a:r>
            <a:endParaRPr lang="zh-CN" altLang="en-US" kern="1200" dirty="0">
              <a:latin typeface="+mn-ea"/>
            </a:endParaRPr>
          </a:p>
        </p:txBody>
      </p:sp>
      <p:sp>
        <p:nvSpPr>
          <p:cNvPr id="5" name="矩形 4" descr="C:\Users\Administrator\Desktop\HDMI.png"/>
          <p:cNvSpPr/>
          <p:nvPr/>
        </p:nvSpPr>
        <p:spPr>
          <a:xfrm>
            <a:off x="1396862" y="3330185"/>
            <a:ext cx="1860420" cy="70088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任意多边形 5"/>
          <p:cNvSpPr/>
          <p:nvPr/>
        </p:nvSpPr>
        <p:spPr>
          <a:xfrm>
            <a:off x="3656537" y="3308622"/>
            <a:ext cx="4513418" cy="700889"/>
          </a:xfrm>
          <a:custGeom>
            <a:avLst/>
            <a:gdLst>
              <a:gd name="connsiteX0" fmla="*/ 0 w 4598288"/>
              <a:gd name="connsiteY0" fmla="*/ 0 h 864106"/>
              <a:gd name="connsiteX1" fmla="*/ 4598288 w 4598288"/>
              <a:gd name="connsiteY1" fmla="*/ 0 h 864106"/>
              <a:gd name="connsiteX2" fmla="*/ 4598288 w 4598288"/>
              <a:gd name="connsiteY2" fmla="*/ 864106 h 864106"/>
              <a:gd name="connsiteX3" fmla="*/ 0 w 4598288"/>
              <a:gd name="connsiteY3" fmla="*/ 864106 h 864106"/>
              <a:gd name="connsiteX4" fmla="*/ 0 w 4598288"/>
              <a:gd name="connsiteY4" fmla="*/ 0 h 86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8288" h="864106">
                <a:moveTo>
                  <a:pt x="0" y="0"/>
                </a:moveTo>
                <a:lnTo>
                  <a:pt x="4598288" y="0"/>
                </a:lnTo>
                <a:lnTo>
                  <a:pt x="4598288" y="864106"/>
                </a:lnTo>
                <a:lnTo>
                  <a:pt x="0" y="86410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hueOff val="0"/>
                  <a:satOff val="0"/>
                  <a:lumOff val="0"/>
                  <a:shade val="30000"/>
                  <a:satMod val="115000"/>
                </a:schemeClr>
              </a:gs>
              <a:gs pos="50000">
                <a:schemeClr val="accent1">
                  <a:hueOff val="0"/>
                  <a:satOff val="0"/>
                  <a:lumOff val="0"/>
                  <a:shade val="67500"/>
                  <a:satMod val="115000"/>
                </a:schemeClr>
              </a:gs>
              <a:gs pos="100000">
                <a:schemeClr val="accent1">
                  <a:hueOff val="0"/>
                  <a:satOff val="0"/>
                  <a:lumOff val="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dirty="0">
                <a:latin typeface="+mn-ea"/>
              </a:rPr>
              <a:t> 辅 </a:t>
            </a:r>
            <a:r>
              <a:rPr lang="en-US" altLang="zh-CN" dirty="0">
                <a:latin typeface="+mn-ea"/>
              </a:rPr>
              <a:t>HDMI</a:t>
            </a:r>
            <a:r>
              <a:rPr lang="zh-CN" altLang="en-US" dirty="0">
                <a:latin typeface="+mn-ea"/>
              </a:rPr>
              <a:t>：最大支持</a:t>
            </a:r>
            <a:r>
              <a:rPr lang="en-US" altLang="zh-CN" dirty="0">
                <a:latin typeface="+mn-ea"/>
              </a:rPr>
              <a:t>1920x1080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 descr="C:\Users\Administrator\Desktop\4K.png"/>
          <p:cNvSpPr/>
          <p:nvPr/>
        </p:nvSpPr>
        <p:spPr>
          <a:xfrm>
            <a:off x="1403648" y="2608780"/>
            <a:ext cx="1853634" cy="70088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任意多边形 7"/>
          <p:cNvSpPr/>
          <p:nvPr/>
        </p:nvSpPr>
        <p:spPr>
          <a:xfrm>
            <a:off x="3664900" y="4072331"/>
            <a:ext cx="4513418" cy="700889"/>
          </a:xfrm>
          <a:custGeom>
            <a:avLst/>
            <a:gdLst>
              <a:gd name="connsiteX0" fmla="*/ 0 w 4611872"/>
              <a:gd name="connsiteY0" fmla="*/ 0 h 864106"/>
              <a:gd name="connsiteX1" fmla="*/ 4611872 w 4611872"/>
              <a:gd name="connsiteY1" fmla="*/ 0 h 864106"/>
              <a:gd name="connsiteX2" fmla="*/ 4611872 w 4611872"/>
              <a:gd name="connsiteY2" fmla="*/ 864106 h 864106"/>
              <a:gd name="connsiteX3" fmla="*/ 0 w 4611872"/>
              <a:gd name="connsiteY3" fmla="*/ 864106 h 864106"/>
              <a:gd name="connsiteX4" fmla="*/ 0 w 4611872"/>
              <a:gd name="connsiteY4" fmla="*/ 0 h 86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1872" h="864106">
                <a:moveTo>
                  <a:pt x="0" y="0"/>
                </a:moveTo>
                <a:lnTo>
                  <a:pt x="4611872" y="0"/>
                </a:lnTo>
                <a:lnTo>
                  <a:pt x="4611872" y="864106"/>
                </a:lnTo>
                <a:lnTo>
                  <a:pt x="0" y="86410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hueOff val="0"/>
                  <a:satOff val="0"/>
                  <a:lumOff val="0"/>
                  <a:shade val="30000"/>
                  <a:satMod val="115000"/>
                </a:schemeClr>
              </a:gs>
              <a:gs pos="50000">
                <a:schemeClr val="accent1">
                  <a:hueOff val="0"/>
                  <a:satOff val="0"/>
                  <a:lumOff val="0"/>
                  <a:shade val="67500"/>
                  <a:satMod val="115000"/>
                </a:schemeClr>
              </a:gs>
              <a:gs pos="100000">
                <a:schemeClr val="accent1">
                  <a:hueOff val="0"/>
                  <a:satOff val="0"/>
                  <a:lumOff val="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dirty="0">
                <a:latin typeface="+mn-ea"/>
              </a:rPr>
              <a:t> VGA</a:t>
            </a:r>
            <a:r>
              <a:rPr lang="zh-CN" altLang="en-US" dirty="0">
                <a:latin typeface="+mn-ea"/>
              </a:rPr>
              <a:t>输出：最大支持</a:t>
            </a:r>
            <a:r>
              <a:rPr lang="en-US" altLang="zh-CN" dirty="0">
                <a:latin typeface="+mn-ea"/>
              </a:rPr>
              <a:t>1920x1080</a:t>
            </a:r>
            <a:endParaRPr lang="zh-CN" altLang="en-US" dirty="0">
              <a:latin typeface="+mn-ea"/>
            </a:endParaRPr>
          </a:p>
        </p:txBody>
      </p:sp>
      <p:sp>
        <p:nvSpPr>
          <p:cNvPr id="9" name="矩形 8" descr="C:\Users\Administrator\Desktop\VGA.png"/>
          <p:cNvSpPr/>
          <p:nvPr/>
        </p:nvSpPr>
        <p:spPr>
          <a:xfrm>
            <a:off x="1400345" y="4051591"/>
            <a:ext cx="1865300" cy="70088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82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5253</TotalTime>
  <Words>1908</Words>
  <Application>Microsoft Office PowerPoint</Application>
  <PresentationFormat>全屏显示(16:9)</PresentationFormat>
  <Paragraphs>186</Paragraphs>
  <Slides>27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</vt:lpstr>
      <vt:lpstr>NVR基础知识</vt:lpstr>
      <vt:lpstr>PowerPoint 演示文稿</vt:lpstr>
      <vt:lpstr>NVR与DVR的区别</vt:lpstr>
      <vt:lpstr>NVR的定义</vt:lpstr>
      <vt:lpstr>典型NVR高清监控系统</vt:lpstr>
      <vt:lpstr>PowerPoint 演示文稿</vt:lpstr>
      <vt:lpstr>接入能力</vt:lpstr>
      <vt:lpstr>解码能力</vt:lpstr>
      <vt:lpstr>本地显示输出</vt:lpstr>
      <vt:lpstr>录像回放</vt:lpstr>
      <vt:lpstr>存储能力</vt:lpstr>
      <vt:lpstr>RAID—高端录像安全性技术</vt:lpstr>
      <vt:lpstr>PowerPoint 演示文稿</vt:lpstr>
      <vt:lpstr>ONVIF—良好的开放性  无缝接入其它品牌</vt:lpstr>
      <vt:lpstr>NVR通过ONVIF接入的品牌</vt:lpstr>
      <vt:lpstr>H.264 —视频编码格式</vt:lpstr>
      <vt:lpstr>H.265 —视频编码格式</vt:lpstr>
      <vt:lpstr>RTSP—实时码流传输协议</vt:lpstr>
      <vt:lpstr>NVR</vt:lpstr>
      <vt:lpstr>NVR1825 1/2盘位NVR</vt:lpstr>
      <vt:lpstr>NVR1822 4/8盘位经济型NVR</vt:lpstr>
      <vt:lpstr>NVR1821 8盘位普及型NVR</vt:lpstr>
      <vt:lpstr>NVR2821H 8盘位功能型NVR</vt:lpstr>
      <vt:lpstr>NVR2860E 8盘位专业型NVR</vt:lpstr>
      <vt:lpstr>NVR2882 16盘位功能型NVR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微软用户</cp:lastModifiedBy>
  <cp:revision>398</cp:revision>
  <dcterms:created xsi:type="dcterms:W3CDTF">2014-04-18T08:16:25Z</dcterms:created>
  <dcterms:modified xsi:type="dcterms:W3CDTF">2016-05-17T08:36:36Z</dcterms:modified>
</cp:coreProperties>
</file>